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5" r:id="rId1"/>
  </p:sldMasterIdLst>
  <p:sldIdLst>
    <p:sldId id="261" r:id="rId2"/>
    <p:sldId id="262" r:id="rId3"/>
    <p:sldId id="283" r:id="rId4"/>
    <p:sldId id="286" r:id="rId5"/>
    <p:sldId id="264" r:id="rId6"/>
    <p:sldId id="265" r:id="rId7"/>
    <p:sldId id="281" r:id="rId8"/>
    <p:sldId id="287" r:id="rId9"/>
    <p:sldId id="290" r:id="rId10"/>
    <p:sldId id="291" r:id="rId11"/>
    <p:sldId id="297" r:id="rId12"/>
    <p:sldId id="298" r:id="rId13"/>
    <p:sldId id="299" r:id="rId14"/>
    <p:sldId id="293" r:id="rId15"/>
    <p:sldId id="301" r:id="rId16"/>
    <p:sldId id="303" r:id="rId17"/>
    <p:sldId id="295" r:id="rId18"/>
    <p:sldId id="304" r:id="rId19"/>
    <p:sldId id="318" r:id="rId20"/>
    <p:sldId id="306" r:id="rId21"/>
    <p:sldId id="302" r:id="rId22"/>
    <p:sldId id="314" r:id="rId23"/>
    <p:sldId id="309" r:id="rId24"/>
    <p:sldId id="317" r:id="rId25"/>
    <p:sldId id="288" r:id="rId26"/>
    <p:sldId id="319" r:id="rId27"/>
    <p:sldId id="320" r:id="rId28"/>
    <p:sldId id="323" r:id="rId29"/>
    <p:sldId id="322" r:id="rId30"/>
    <p:sldId id="315" r:id="rId31"/>
    <p:sldId id="263" r:id="rId32"/>
    <p:sldId id="321" r:id="rId33"/>
    <p:sldId id="324" r:id="rId34"/>
    <p:sldId id="325" r:id="rId35"/>
    <p:sldId id="326" r:id="rId36"/>
    <p:sldId id="327" r:id="rId37"/>
    <p:sldId id="260" r:id="rId38"/>
    <p:sldId id="335" r:id="rId39"/>
    <p:sldId id="337" r:id="rId40"/>
    <p:sldId id="336" r:id="rId41"/>
    <p:sldId id="338" r:id="rId42"/>
    <p:sldId id="339" r:id="rId43"/>
    <p:sldId id="340" r:id="rId44"/>
    <p:sldId id="341" r:id="rId45"/>
    <p:sldId id="342" r:id="rId46"/>
    <p:sldId id="343" r:id="rId47"/>
    <p:sldId id="344" r:id="rId48"/>
    <p:sldId id="346" r:id="rId49"/>
    <p:sldId id="328" r:id="rId50"/>
    <p:sldId id="329" r:id="rId51"/>
    <p:sldId id="330" r:id="rId52"/>
    <p:sldId id="331" r:id="rId53"/>
    <p:sldId id="332" r:id="rId54"/>
    <p:sldId id="333" r:id="rId55"/>
    <p:sldId id="334" r:id="rId56"/>
    <p:sldId id="347" r:id="rId5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66" autoAdjust="0"/>
    <p:restoredTop sz="94660"/>
  </p:normalViewPr>
  <p:slideViewPr>
    <p:cSldViewPr snapToGrid="0">
      <p:cViewPr varScale="1">
        <p:scale>
          <a:sx n="51" d="100"/>
          <a:sy n="51" d="100"/>
        </p:scale>
        <p:origin x="72"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a:xfrm>
            <a:off x="1921934" y="5054602"/>
            <a:ext cx="4064860" cy="279400"/>
          </a:xfrm>
        </p:spPr>
        <p:txBody>
          <a:bodyPr/>
          <a:lstStyle/>
          <a:p>
            <a:endParaRPr lang="en-US"/>
          </a:p>
        </p:txBody>
      </p:sp>
      <p:sp>
        <p:nvSpPr>
          <p:cNvPr id="6" name="Slide Number Placeholder 5"/>
          <p:cNvSpPr>
            <a:spLocks noGrp="1"/>
          </p:cNvSpPr>
          <p:nvPr>
            <p:ph type="sldNum" sz="quarter" idx="12"/>
          </p:nvPr>
        </p:nvSpPr>
        <p:spPr>
          <a:xfrm>
            <a:off x="6817317" y="5054602"/>
            <a:ext cx="413483" cy="279400"/>
          </a:xfrm>
        </p:spPr>
        <p:txBody>
          <a:bodyPr/>
          <a:lstStyle/>
          <a:p>
            <a:fld id="{27B065AD-7532-4268-B05C-A67A9C1BA1EA}" type="slidenum">
              <a:rPr lang="en-US" smtClean="0"/>
              <a:t>‹#›</a:t>
            </a:fld>
            <a:endParaRPr lang="en-US"/>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478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CDC593-BD21-4E1C-9BC8-FD11DFB6BF3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2188911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1374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217257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2368076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872811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5727499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6579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33419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169128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4CDC593-BD21-4E1C-9BC8-FD11DFB6BF3B}" type="datetimeFigureOut">
              <a:rPr lang="en-US" smtClean="0"/>
              <a:t>11/9/2022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7B065AD-7532-4268-B05C-A67A9C1BA1EA}" type="slidenum">
              <a:rPr lang="en-US" smtClean="0"/>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789241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4CDC593-BD21-4E1C-9BC8-FD11DFB6BF3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2611326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4CDC593-BD21-4E1C-9BC8-FD11DFB6BF3B}" type="datetimeFigureOut">
              <a:rPr lang="en-US" smtClean="0"/>
              <a:t>11/9/2022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7B065AD-7532-4268-B05C-A67A9C1BA1EA}" type="slidenum">
              <a:rPr lang="en-US" smtClean="0"/>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59912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4CDC593-BD21-4E1C-9BC8-FD11DFB6BF3B}" type="datetimeFigureOut">
              <a:rPr lang="en-US" smtClean="0"/>
              <a:t>11/9/2022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7B065AD-7532-4268-B05C-A67A9C1BA1EA}" type="slidenum">
              <a:rPr lang="en-US" smtClean="0"/>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297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CDC593-BD21-4E1C-9BC8-FD11DFB6BF3B}" type="datetimeFigureOut">
              <a:rPr lang="en-US" smtClean="0"/>
              <a:t>11/9/2022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28674815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CDC593-BD21-4E1C-9BC8-FD11DFB6BF3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B065AD-7532-4268-B05C-A67A9C1BA1EA}" type="slidenum">
              <a:rPr lang="en-US" smtClean="0"/>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71331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4CDC593-BD21-4E1C-9BC8-FD11DFB6BF3B}" type="datetimeFigureOut">
              <a:rPr lang="en-US" smtClean="0"/>
              <a:t>11/9/2022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7B065AD-7532-4268-B05C-A67A9C1BA1EA}" type="slidenum">
              <a:rPr lang="en-US" smtClean="0"/>
              <a:t>‹#›</a:t>
            </a:fld>
            <a:endParaRPr lang="en-US"/>
          </a:p>
        </p:txBody>
      </p:sp>
    </p:spTree>
    <p:extLst>
      <p:ext uri="{BB962C8B-B14F-4D97-AF65-F5344CB8AC3E}">
        <p14:creationId xmlns:p14="http://schemas.microsoft.com/office/powerpoint/2010/main" val="24005037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4CDC593-BD21-4E1C-9BC8-FD11DFB6BF3B}" type="datetimeFigureOut">
              <a:rPr lang="en-US" smtClean="0"/>
              <a:t>11/9/2022</a:t>
            </a:fld>
            <a:endParaRPr lang="en-US"/>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7B065AD-7532-4268-B05C-A67A9C1BA1EA}" type="slidenum">
              <a:rPr lang="en-US" smtClean="0"/>
              <a:t>‹#›</a:t>
            </a:fld>
            <a:endParaRPr lang="en-US"/>
          </a:p>
        </p:txBody>
      </p:sp>
    </p:spTree>
    <p:extLst>
      <p:ext uri="{BB962C8B-B14F-4D97-AF65-F5344CB8AC3E}">
        <p14:creationId xmlns:p14="http://schemas.microsoft.com/office/powerpoint/2010/main" val="2017051635"/>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hyperlink" Target="http://www.eirgridgroup.com/site-files/library/EirGrid/EirGrid-Group-All-Island-Generation-Capacity-Statement-2019-2028.pdf" TargetMode="Externa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5.png"/><Relationship Id="rId1" Type="http://schemas.openxmlformats.org/officeDocument/2006/relationships/slideLayout" Target="../slideLayouts/slideLayout7.xml"/><Relationship Id="rId4" Type="http://schemas.microsoft.com/office/2007/relationships/hdphoto" Target="../media/hdphoto2.wdp"/></Relationships>
</file>

<file path=ppt/slides/_rels/slide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microsoft.com/office/2007/relationships/hdphoto" Target="../media/hdphoto2.wdp"/><Relationship Id="rId7" Type="http://schemas.openxmlformats.org/officeDocument/2006/relationships/image" Target="../media/image16.png"/><Relationship Id="rId12" Type="http://schemas.openxmlformats.org/officeDocument/2006/relationships/image" Target="../media/image21.png"/><Relationship Id="rId17" Type="http://schemas.microsoft.com/office/2007/relationships/hdphoto" Target="../media/hdphoto6.wdp"/><Relationship Id="rId2" Type="http://schemas.openxmlformats.org/officeDocument/2006/relationships/image" Target="../media/image8.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microsoft.com/office/2007/relationships/hdphoto" Target="../media/hdphoto5.wdp"/><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2.wdp"/><Relationship Id="rId7"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26.png"/><Relationship Id="rId5" Type="http://schemas.microsoft.com/office/2007/relationships/hdphoto" Target="../media/hdphoto7.wdp"/><Relationship Id="rId4" Type="http://schemas.openxmlformats.org/officeDocument/2006/relationships/image" Target="../media/image25.pn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4C24F5-168D-B967-DE76-39343183E12E}"/>
              </a:ext>
            </a:extLst>
          </p:cNvPr>
          <p:cNvPicPr>
            <a:picLocks noChangeAspect="1"/>
          </p:cNvPicPr>
          <p:nvPr/>
        </p:nvPicPr>
        <p:blipFill>
          <a:blip r:embed="rId2">
            <a:alphaModFix amt="35000"/>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79394" y="928081"/>
            <a:ext cx="7785211" cy="5004778"/>
          </a:xfrm>
          <a:prstGeom prst="rect">
            <a:avLst/>
          </a:prstGeom>
          <a:ln>
            <a:noFill/>
          </a:ln>
          <a:effectLst>
            <a:softEdge rad="112500"/>
          </a:effectLst>
        </p:spPr>
      </p:pic>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914399" y="2695098"/>
            <a:ext cx="7614920" cy="14678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latin typeface="微软雅黑" panose="020B0503020204020204" pitchFamily="34" charset="-122"/>
                <a:ea typeface="微软雅黑" panose="020B0503020204020204" pitchFamily="34" charset="-122"/>
              </a:rPr>
              <a:t>Wind</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Energy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Forecasting: Case Study</a:t>
            </a:r>
            <a:r>
              <a:rPr lang="zh-CN" altLang="en-US" b="1" dirty="0">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From Ireland</a:t>
            </a:r>
            <a:endParaRPr lang="zh-CN" altLang="en-US" dirty="0"/>
          </a:p>
        </p:txBody>
      </p:sp>
      <p:sp>
        <p:nvSpPr>
          <p:cNvPr id="3" name="Text Box 22">
            <a:extLst>
              <a:ext uri="{FF2B5EF4-FFF2-40B4-BE49-F238E27FC236}">
                <a16:creationId xmlns:a16="http://schemas.microsoft.com/office/drawing/2014/main" id="{438C9909-A314-AB29-02A6-A4F4665ACA1B}"/>
              </a:ext>
            </a:extLst>
          </p:cNvPr>
          <p:cNvSpPr txBox="1">
            <a:spLocks noChangeArrowheads="1"/>
          </p:cNvSpPr>
          <p:nvPr/>
        </p:nvSpPr>
        <p:spPr bwMode="auto">
          <a:xfrm>
            <a:off x="2927264" y="4838782"/>
            <a:ext cx="47529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1600" b="1" dirty="0">
                <a:latin typeface="Arial" panose="020B0604020202020204" pitchFamily="34" charset="0"/>
                <a:cs typeface="Arial" panose="020B0604020202020204" pitchFamily="34" charset="0"/>
              </a:rPr>
              <a:t>Mentee: Marisely Urdaneta</a:t>
            </a:r>
          </a:p>
          <a:p>
            <a:pPr eaLnBrk="1" hangingPunct="1">
              <a:spcBef>
                <a:spcPct val="0"/>
              </a:spcBef>
              <a:buFontTx/>
              <a:buNone/>
            </a:pPr>
            <a:r>
              <a:rPr lang="en-US" altLang="zh-CN" sz="1600" b="1" dirty="0">
                <a:latin typeface="Arial" panose="020B0604020202020204" pitchFamily="34" charset="0"/>
                <a:cs typeface="Arial" panose="020B0604020202020204" pitchFamily="34" charset="0"/>
              </a:rPr>
              <a:t>Mentor: Silali Banerjee</a:t>
            </a:r>
          </a:p>
          <a:p>
            <a:pPr eaLnBrk="1" hangingPunct="1">
              <a:spcBef>
                <a:spcPct val="0"/>
              </a:spcBef>
              <a:buFontTx/>
              <a:buNone/>
            </a:pPr>
            <a:r>
              <a:rPr lang="en-US" altLang="zh-CN" sz="1600" b="1" dirty="0">
                <a:latin typeface="Arial" panose="020B0604020202020204" pitchFamily="34" charset="0"/>
                <a:cs typeface="Arial" panose="020B0604020202020204" pitchFamily="34" charset="0"/>
              </a:rPr>
              <a:t>Mentor Assistant: Renaisa Wahed</a:t>
            </a:r>
            <a:r>
              <a:rPr lang="zh-CN" altLang="en-US" sz="1600" b="1" dirty="0">
                <a:latin typeface="Arial" panose="020B0604020202020204" pitchFamily="34" charset="0"/>
                <a:cs typeface="Arial" panose="020B0604020202020204" pitchFamily="34" charset="0"/>
              </a:rPr>
              <a:t> </a:t>
            </a:r>
            <a:endParaRPr lang="en-US" altLang="zh-CN" sz="2000" b="1" dirty="0">
              <a:latin typeface="Arial" panose="020B0604020202020204" pitchFamily="34" charset="0"/>
              <a:ea typeface="微软雅黑" panose="020B0503020204020204" pitchFamily="34" charset="-122"/>
              <a:cs typeface="Arial" panose="020B0604020202020204" pitchFamily="34" charset="0"/>
            </a:endParaRPr>
          </a:p>
        </p:txBody>
      </p:sp>
      <p:sp>
        <p:nvSpPr>
          <p:cNvPr id="5" name="TextBox 4">
            <a:extLst>
              <a:ext uri="{FF2B5EF4-FFF2-40B4-BE49-F238E27FC236}">
                <a16:creationId xmlns:a16="http://schemas.microsoft.com/office/drawing/2014/main" id="{D6D976DE-7C17-8DF3-2CEB-8196797192CE}"/>
              </a:ext>
            </a:extLst>
          </p:cNvPr>
          <p:cNvSpPr txBox="1"/>
          <p:nvPr/>
        </p:nvSpPr>
        <p:spPr>
          <a:xfrm>
            <a:off x="3627350" y="5929919"/>
            <a:ext cx="2189018" cy="30777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November 06, 2022</a:t>
            </a:r>
          </a:p>
        </p:txBody>
      </p:sp>
      <p:pic>
        <p:nvPicPr>
          <p:cNvPr id="8" name="Picture 7">
            <a:extLst>
              <a:ext uri="{FF2B5EF4-FFF2-40B4-BE49-F238E27FC236}">
                <a16:creationId xmlns:a16="http://schemas.microsoft.com/office/drawing/2014/main" id="{6974B440-C620-FA07-AE53-D0BAEC4F8D3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Tree>
    <p:extLst>
      <p:ext uri="{BB962C8B-B14F-4D97-AF65-F5344CB8AC3E}">
        <p14:creationId xmlns:p14="http://schemas.microsoft.com/office/powerpoint/2010/main" val="1246486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Importing, Merging, and Exporting Wind Actual and Forecast Generation Data in Python</a:t>
            </a:r>
          </a:p>
        </p:txBody>
      </p:sp>
      <p:sp>
        <p:nvSpPr>
          <p:cNvPr id="31" name="TextBox 30">
            <a:extLst>
              <a:ext uri="{FF2B5EF4-FFF2-40B4-BE49-F238E27FC236}">
                <a16:creationId xmlns:a16="http://schemas.microsoft.com/office/drawing/2014/main" id="{AE4CF0AE-A147-2AF0-68A9-2243D5BD4865}"/>
              </a:ext>
            </a:extLst>
          </p:cNvPr>
          <p:cNvSpPr txBox="1"/>
          <p:nvPr/>
        </p:nvSpPr>
        <p:spPr>
          <a:xfrm>
            <a:off x="6774873" y="1872026"/>
            <a:ext cx="1728034" cy="1384995"/>
          </a:xfrm>
          <a:prstGeom prst="rect">
            <a:avLst/>
          </a:prstGeom>
          <a:noFill/>
        </p:spPr>
        <p:txBody>
          <a:bodyPr wrap="square" rtlCol="0">
            <a:spAutoFit/>
          </a:bodyPr>
          <a:lstStyle>
            <a:defPPr>
              <a:defRPr lang="en-US"/>
            </a:defPPr>
            <a:lvl1pPr algn="ctr"/>
          </a:lstStyle>
          <a:p>
            <a:r>
              <a:rPr lang="en-US" sz="1200" dirty="0">
                <a:latin typeface="Arial" panose="020B0604020202020204" pitchFamily="34" charset="0"/>
                <a:cs typeface="Arial" panose="020B0604020202020204" pitchFamily="34" charset="0"/>
              </a:rPr>
              <a:t>Importing Wind Actual and Forecast Generation from </a:t>
            </a:r>
            <a:r>
              <a:rPr lang="en-US" sz="1200" dirty="0" err="1">
                <a:latin typeface="Arial" panose="020B0604020202020204" pitchFamily="34" charset="0"/>
                <a:cs typeface="Arial" panose="020B0604020202020204" pitchFamily="34" charset="0"/>
              </a:rPr>
              <a:t>Eirgrid</a:t>
            </a:r>
            <a:r>
              <a:rPr lang="en-US" sz="1200" dirty="0">
                <a:latin typeface="Arial" panose="020B0604020202020204" pitchFamily="34" charset="0"/>
                <a:cs typeface="Arial" panose="020B0604020202020204" pitchFamily="34" charset="0"/>
              </a:rPr>
              <a:t> http://smartgriddashboard.eirgrid.com/</a:t>
            </a:r>
          </a:p>
          <a:p>
            <a:r>
              <a:rPr lang="en-US" sz="1200" dirty="0">
                <a:latin typeface="Arial" panose="020B0604020202020204" pitchFamily="34" charset="0"/>
                <a:cs typeface="Arial" panose="020B0604020202020204" pitchFamily="34" charset="0"/>
              </a:rPr>
              <a:t>2017-2022</a:t>
            </a:r>
          </a:p>
        </p:txBody>
      </p:sp>
      <p:pic>
        <p:nvPicPr>
          <p:cNvPr id="11" name="Picture 10">
            <a:extLst>
              <a:ext uri="{FF2B5EF4-FFF2-40B4-BE49-F238E27FC236}">
                <a16:creationId xmlns:a16="http://schemas.microsoft.com/office/drawing/2014/main" id="{EAAF8623-FDDC-0F0D-D4DB-DD643CB37ADB}"/>
              </a:ext>
            </a:extLst>
          </p:cNvPr>
          <p:cNvPicPr>
            <a:picLocks noChangeAspect="1"/>
          </p:cNvPicPr>
          <p:nvPr/>
        </p:nvPicPr>
        <p:blipFill>
          <a:blip r:embed="rId4"/>
          <a:stretch>
            <a:fillRect/>
          </a:stretch>
        </p:blipFill>
        <p:spPr>
          <a:xfrm>
            <a:off x="738075" y="1760314"/>
            <a:ext cx="6036798" cy="44525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106640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415639" y="1269299"/>
            <a:ext cx="83076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System Actual and Forecast Generation Data in Python</a:t>
            </a:r>
          </a:p>
        </p:txBody>
      </p:sp>
      <p:sp>
        <p:nvSpPr>
          <p:cNvPr id="31" name="TextBox 30">
            <a:extLst>
              <a:ext uri="{FF2B5EF4-FFF2-40B4-BE49-F238E27FC236}">
                <a16:creationId xmlns:a16="http://schemas.microsoft.com/office/drawing/2014/main" id="{AE4CF0AE-A147-2AF0-68A9-2243D5BD4865}"/>
              </a:ext>
            </a:extLst>
          </p:cNvPr>
          <p:cNvSpPr txBox="1"/>
          <p:nvPr/>
        </p:nvSpPr>
        <p:spPr>
          <a:xfrm>
            <a:off x="6774873" y="1872026"/>
            <a:ext cx="1728034" cy="1384995"/>
          </a:xfrm>
          <a:prstGeom prst="rect">
            <a:avLst/>
          </a:prstGeom>
          <a:noFill/>
        </p:spPr>
        <p:txBody>
          <a:bodyPr wrap="square" rtlCol="0">
            <a:spAutoFit/>
          </a:bodyPr>
          <a:lstStyle>
            <a:defPPr>
              <a:defRPr lang="en-US"/>
            </a:defPPr>
            <a:lvl1pPr algn="ctr"/>
          </a:lstStyle>
          <a:p>
            <a:r>
              <a:rPr lang="en-US" sz="1200" dirty="0">
                <a:latin typeface="Arial" panose="020B0604020202020204" pitchFamily="34" charset="0"/>
                <a:cs typeface="Arial" panose="020B0604020202020204" pitchFamily="34" charset="0"/>
              </a:rPr>
              <a:t>Importing System Actual and Forecast Generation from </a:t>
            </a:r>
            <a:r>
              <a:rPr lang="en-US" sz="1200" dirty="0" err="1">
                <a:latin typeface="Arial" panose="020B0604020202020204" pitchFamily="34" charset="0"/>
                <a:cs typeface="Arial" panose="020B0604020202020204" pitchFamily="34" charset="0"/>
              </a:rPr>
              <a:t>Eirgrid</a:t>
            </a:r>
            <a:r>
              <a:rPr lang="en-US" sz="1200" dirty="0">
                <a:latin typeface="Arial" panose="020B0604020202020204" pitchFamily="34" charset="0"/>
                <a:cs typeface="Arial" panose="020B0604020202020204" pitchFamily="34" charset="0"/>
              </a:rPr>
              <a:t> http://smartgriddashboard.eirgrid.com/</a:t>
            </a:r>
          </a:p>
          <a:p>
            <a:r>
              <a:rPr lang="en-US" sz="1200" dirty="0">
                <a:latin typeface="Arial" panose="020B0604020202020204" pitchFamily="34" charset="0"/>
                <a:cs typeface="Arial" panose="020B0604020202020204" pitchFamily="34" charset="0"/>
              </a:rPr>
              <a:t>2017-2022</a:t>
            </a:r>
          </a:p>
        </p:txBody>
      </p:sp>
      <p:pic>
        <p:nvPicPr>
          <p:cNvPr id="6" name="Picture 5">
            <a:extLst>
              <a:ext uri="{FF2B5EF4-FFF2-40B4-BE49-F238E27FC236}">
                <a16:creationId xmlns:a16="http://schemas.microsoft.com/office/drawing/2014/main" id="{CF71682E-7A07-E562-E3DD-2F8F4F73CBE6}"/>
              </a:ext>
            </a:extLst>
          </p:cNvPr>
          <p:cNvPicPr>
            <a:picLocks noChangeAspect="1"/>
          </p:cNvPicPr>
          <p:nvPr/>
        </p:nvPicPr>
        <p:blipFill>
          <a:blip r:embed="rId4"/>
          <a:stretch>
            <a:fillRect/>
          </a:stretch>
        </p:blipFill>
        <p:spPr>
          <a:xfrm>
            <a:off x="835057" y="1657512"/>
            <a:ext cx="5775511" cy="44488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6010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Demand Actual and Forecast Generation Data in Python</a:t>
            </a:r>
          </a:p>
        </p:txBody>
      </p:sp>
      <p:sp>
        <p:nvSpPr>
          <p:cNvPr id="31" name="TextBox 30">
            <a:extLst>
              <a:ext uri="{FF2B5EF4-FFF2-40B4-BE49-F238E27FC236}">
                <a16:creationId xmlns:a16="http://schemas.microsoft.com/office/drawing/2014/main" id="{AE4CF0AE-A147-2AF0-68A9-2243D5BD4865}"/>
              </a:ext>
            </a:extLst>
          </p:cNvPr>
          <p:cNvSpPr txBox="1"/>
          <p:nvPr/>
        </p:nvSpPr>
        <p:spPr>
          <a:xfrm>
            <a:off x="6774873" y="1872026"/>
            <a:ext cx="1728034" cy="1384995"/>
          </a:xfrm>
          <a:prstGeom prst="rect">
            <a:avLst/>
          </a:prstGeom>
          <a:noFill/>
        </p:spPr>
        <p:txBody>
          <a:bodyPr wrap="square" rtlCol="0">
            <a:spAutoFit/>
          </a:bodyPr>
          <a:lstStyle>
            <a:defPPr>
              <a:defRPr lang="en-US"/>
            </a:defPPr>
            <a:lvl1pPr algn="ctr"/>
          </a:lstStyle>
          <a:p>
            <a:r>
              <a:rPr lang="en-US" sz="1200" dirty="0">
                <a:latin typeface="Arial" panose="020B0604020202020204" pitchFamily="34" charset="0"/>
                <a:cs typeface="Arial" panose="020B0604020202020204" pitchFamily="34" charset="0"/>
              </a:rPr>
              <a:t>Importing Demand Actual and Forecast Generation from </a:t>
            </a:r>
            <a:r>
              <a:rPr lang="en-US" sz="1200" dirty="0" err="1">
                <a:latin typeface="Arial" panose="020B0604020202020204" pitchFamily="34" charset="0"/>
                <a:cs typeface="Arial" panose="020B0604020202020204" pitchFamily="34" charset="0"/>
              </a:rPr>
              <a:t>Eirgrid</a:t>
            </a:r>
            <a:r>
              <a:rPr lang="en-US" sz="1200" dirty="0">
                <a:latin typeface="Arial" panose="020B0604020202020204" pitchFamily="34" charset="0"/>
                <a:cs typeface="Arial" panose="020B0604020202020204" pitchFamily="34" charset="0"/>
              </a:rPr>
              <a:t> http://smartgriddashboard.eirgrid.com/</a:t>
            </a:r>
          </a:p>
          <a:p>
            <a:r>
              <a:rPr lang="en-US" sz="1200" dirty="0">
                <a:latin typeface="Arial" panose="020B0604020202020204" pitchFamily="34" charset="0"/>
                <a:cs typeface="Arial" panose="020B0604020202020204" pitchFamily="34" charset="0"/>
              </a:rPr>
              <a:t>2017-2022</a:t>
            </a:r>
          </a:p>
        </p:txBody>
      </p:sp>
      <p:pic>
        <p:nvPicPr>
          <p:cNvPr id="6" name="Picture 5">
            <a:extLst>
              <a:ext uri="{FF2B5EF4-FFF2-40B4-BE49-F238E27FC236}">
                <a16:creationId xmlns:a16="http://schemas.microsoft.com/office/drawing/2014/main" id="{1AF2C3A4-E935-1846-F830-A188726C91D3}"/>
              </a:ext>
            </a:extLst>
          </p:cNvPr>
          <p:cNvPicPr>
            <a:picLocks noChangeAspect="1"/>
          </p:cNvPicPr>
          <p:nvPr/>
        </p:nvPicPr>
        <p:blipFill>
          <a:blip r:embed="rId4"/>
          <a:stretch>
            <a:fillRect/>
          </a:stretch>
        </p:blipFill>
        <p:spPr>
          <a:xfrm>
            <a:off x="737854" y="1760774"/>
            <a:ext cx="6037019" cy="3940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94916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Interconnections Actual and Forecast Generation Data in Python</a:t>
            </a:r>
          </a:p>
        </p:txBody>
      </p:sp>
      <p:sp>
        <p:nvSpPr>
          <p:cNvPr id="31" name="TextBox 30">
            <a:extLst>
              <a:ext uri="{FF2B5EF4-FFF2-40B4-BE49-F238E27FC236}">
                <a16:creationId xmlns:a16="http://schemas.microsoft.com/office/drawing/2014/main" id="{AE4CF0AE-A147-2AF0-68A9-2243D5BD4865}"/>
              </a:ext>
            </a:extLst>
          </p:cNvPr>
          <p:cNvSpPr txBox="1"/>
          <p:nvPr/>
        </p:nvSpPr>
        <p:spPr>
          <a:xfrm>
            <a:off x="6774873" y="1872026"/>
            <a:ext cx="1728034" cy="1569660"/>
          </a:xfrm>
          <a:prstGeom prst="rect">
            <a:avLst/>
          </a:prstGeom>
          <a:noFill/>
        </p:spPr>
        <p:txBody>
          <a:bodyPr wrap="square" rtlCol="0">
            <a:spAutoFit/>
          </a:bodyPr>
          <a:lstStyle>
            <a:defPPr>
              <a:defRPr lang="en-US"/>
            </a:defPPr>
            <a:lvl1pPr algn="ctr"/>
          </a:lstStyle>
          <a:p>
            <a:r>
              <a:rPr lang="en-US" sz="1200" dirty="0">
                <a:latin typeface="Arial" panose="020B0604020202020204" pitchFamily="34" charset="0"/>
                <a:cs typeface="Arial" panose="020B0604020202020204" pitchFamily="34" charset="0"/>
              </a:rPr>
              <a:t>Importing Interconnections Actual and Forecast Generation from </a:t>
            </a:r>
            <a:r>
              <a:rPr lang="en-US" sz="1200" dirty="0" err="1">
                <a:latin typeface="Arial" panose="020B0604020202020204" pitchFamily="34" charset="0"/>
                <a:cs typeface="Arial" panose="020B0604020202020204" pitchFamily="34" charset="0"/>
              </a:rPr>
              <a:t>Eirgrid</a:t>
            </a:r>
            <a:r>
              <a:rPr lang="en-US" sz="1200" dirty="0">
                <a:latin typeface="Arial" panose="020B0604020202020204" pitchFamily="34" charset="0"/>
                <a:cs typeface="Arial" panose="020B0604020202020204" pitchFamily="34" charset="0"/>
              </a:rPr>
              <a:t> http://smartgriddashboard.eirgrid.com/</a:t>
            </a:r>
          </a:p>
          <a:p>
            <a:r>
              <a:rPr lang="en-US" sz="1200" dirty="0">
                <a:latin typeface="Arial" panose="020B0604020202020204" pitchFamily="34" charset="0"/>
                <a:cs typeface="Arial" panose="020B0604020202020204" pitchFamily="34" charset="0"/>
              </a:rPr>
              <a:t>2017-2022</a:t>
            </a:r>
          </a:p>
        </p:txBody>
      </p:sp>
      <p:pic>
        <p:nvPicPr>
          <p:cNvPr id="6" name="Picture 5">
            <a:extLst>
              <a:ext uri="{FF2B5EF4-FFF2-40B4-BE49-F238E27FC236}">
                <a16:creationId xmlns:a16="http://schemas.microsoft.com/office/drawing/2014/main" id="{101B95DA-70A9-3B40-D466-49220259E1DB}"/>
              </a:ext>
            </a:extLst>
          </p:cNvPr>
          <p:cNvPicPr>
            <a:picLocks noChangeAspect="1"/>
          </p:cNvPicPr>
          <p:nvPr/>
        </p:nvPicPr>
        <p:blipFill>
          <a:blip r:embed="rId4"/>
          <a:stretch>
            <a:fillRect/>
          </a:stretch>
        </p:blipFill>
        <p:spPr>
          <a:xfrm>
            <a:off x="776340" y="1686423"/>
            <a:ext cx="5899995" cy="39022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69348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Energy Actual and Forecast Generation Data in Python</a:t>
            </a:r>
          </a:p>
        </p:txBody>
      </p:sp>
      <p:pic>
        <p:nvPicPr>
          <p:cNvPr id="6" name="Picture 5">
            <a:extLst>
              <a:ext uri="{FF2B5EF4-FFF2-40B4-BE49-F238E27FC236}">
                <a16:creationId xmlns:a16="http://schemas.microsoft.com/office/drawing/2014/main" id="{F5E88254-7D45-2F52-795B-7F3443A2492D}"/>
              </a:ext>
            </a:extLst>
          </p:cNvPr>
          <p:cNvPicPr>
            <a:picLocks noChangeAspect="1"/>
          </p:cNvPicPr>
          <p:nvPr/>
        </p:nvPicPr>
        <p:blipFill>
          <a:blip r:embed="rId4"/>
          <a:stretch>
            <a:fillRect/>
          </a:stretch>
        </p:blipFill>
        <p:spPr>
          <a:xfrm>
            <a:off x="1352700" y="1546702"/>
            <a:ext cx="5153900" cy="4760472"/>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5E22B4A3-9B60-D57D-9131-71BED07B230C}"/>
              </a:ext>
            </a:extLst>
          </p:cNvPr>
          <p:cNvSpPr txBox="1"/>
          <p:nvPr/>
        </p:nvSpPr>
        <p:spPr>
          <a:xfrm>
            <a:off x="6589728" y="2190681"/>
            <a:ext cx="1728034" cy="95410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The data frame's timestep is 15 minutes and it was resampled per hour</a:t>
            </a:r>
          </a:p>
        </p:txBody>
      </p:sp>
    </p:spTree>
    <p:extLst>
      <p:ext uri="{BB962C8B-B14F-4D97-AF65-F5344CB8AC3E}">
        <p14:creationId xmlns:p14="http://schemas.microsoft.com/office/powerpoint/2010/main" val="4200392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Energy Actual and Forecast Generation Data in Python</a:t>
            </a:r>
          </a:p>
        </p:txBody>
      </p:sp>
      <p:pic>
        <p:nvPicPr>
          <p:cNvPr id="7" name="Picture 6">
            <a:extLst>
              <a:ext uri="{FF2B5EF4-FFF2-40B4-BE49-F238E27FC236}">
                <a16:creationId xmlns:a16="http://schemas.microsoft.com/office/drawing/2014/main" id="{20ABB54A-FB70-1527-6CD3-2770BD78DBE2}"/>
              </a:ext>
            </a:extLst>
          </p:cNvPr>
          <p:cNvPicPr>
            <a:picLocks noChangeAspect="1"/>
          </p:cNvPicPr>
          <p:nvPr/>
        </p:nvPicPr>
        <p:blipFill rotWithShape="1">
          <a:blip r:embed="rId4"/>
          <a:srcRect b="31254"/>
          <a:stretch/>
        </p:blipFill>
        <p:spPr>
          <a:xfrm>
            <a:off x="1495495" y="2189136"/>
            <a:ext cx="6378508" cy="1378826"/>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8E8073CA-61B2-EF4E-71B7-4D1CD423F76C}"/>
              </a:ext>
            </a:extLst>
          </p:cNvPr>
          <p:cNvPicPr>
            <a:picLocks noChangeAspect="1"/>
          </p:cNvPicPr>
          <p:nvPr/>
        </p:nvPicPr>
        <p:blipFill>
          <a:blip r:embed="rId5"/>
          <a:stretch>
            <a:fillRect/>
          </a:stretch>
        </p:blipFill>
        <p:spPr>
          <a:xfrm>
            <a:off x="1714861" y="4048263"/>
            <a:ext cx="5939775" cy="7865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88904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503847" y="1269299"/>
            <a:ext cx="8136308"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Importing, Merging, and exporting Energy Actual and Forecast Generation Data in Python</a:t>
            </a:r>
          </a:p>
        </p:txBody>
      </p:sp>
      <p:pic>
        <p:nvPicPr>
          <p:cNvPr id="6" name="Picture 5">
            <a:extLst>
              <a:ext uri="{FF2B5EF4-FFF2-40B4-BE49-F238E27FC236}">
                <a16:creationId xmlns:a16="http://schemas.microsoft.com/office/drawing/2014/main" id="{519A872D-582A-482E-6575-9906264937A8}"/>
              </a:ext>
            </a:extLst>
          </p:cNvPr>
          <p:cNvPicPr>
            <a:picLocks noChangeAspect="1"/>
          </p:cNvPicPr>
          <p:nvPr/>
        </p:nvPicPr>
        <p:blipFill>
          <a:blip r:embed="rId4"/>
          <a:stretch>
            <a:fillRect/>
          </a:stretch>
        </p:blipFill>
        <p:spPr>
          <a:xfrm>
            <a:off x="1856510" y="1626735"/>
            <a:ext cx="5070764" cy="3889310"/>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38CA6C4E-F240-4419-429E-7D66E38A5C82}"/>
              </a:ext>
            </a:extLst>
          </p:cNvPr>
          <p:cNvPicPr>
            <a:picLocks noChangeAspect="1"/>
          </p:cNvPicPr>
          <p:nvPr/>
        </p:nvPicPr>
        <p:blipFill>
          <a:blip r:embed="rId5"/>
          <a:stretch>
            <a:fillRect/>
          </a:stretch>
        </p:blipFill>
        <p:spPr>
          <a:xfrm>
            <a:off x="1856510" y="5617971"/>
            <a:ext cx="5131569" cy="5949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19481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6" name="TextBox 5">
            <a:extLst>
              <a:ext uri="{FF2B5EF4-FFF2-40B4-BE49-F238E27FC236}">
                <a16:creationId xmlns:a16="http://schemas.microsoft.com/office/drawing/2014/main" id="{D5CD0853-C40E-6FC2-D7B2-4846A68D765C}"/>
              </a:ext>
            </a:extLst>
          </p:cNvPr>
          <p:cNvSpPr txBox="1"/>
          <p:nvPr/>
        </p:nvSpPr>
        <p:spPr>
          <a:xfrm>
            <a:off x="2349220" y="1219640"/>
            <a:ext cx="352510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Pre-processing Data in Python</a:t>
            </a:r>
          </a:p>
        </p:txBody>
      </p:sp>
      <p:pic>
        <p:nvPicPr>
          <p:cNvPr id="8" name="Picture 7">
            <a:extLst>
              <a:ext uri="{FF2B5EF4-FFF2-40B4-BE49-F238E27FC236}">
                <a16:creationId xmlns:a16="http://schemas.microsoft.com/office/drawing/2014/main" id="{5F396F8F-0468-BCA7-C676-2290038CA507}"/>
              </a:ext>
            </a:extLst>
          </p:cNvPr>
          <p:cNvPicPr>
            <a:picLocks noChangeAspect="1"/>
          </p:cNvPicPr>
          <p:nvPr/>
        </p:nvPicPr>
        <p:blipFill>
          <a:blip r:embed="rId4"/>
          <a:stretch>
            <a:fillRect/>
          </a:stretch>
        </p:blipFill>
        <p:spPr>
          <a:xfrm>
            <a:off x="1258637" y="1753038"/>
            <a:ext cx="6305945" cy="45162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175967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6" name="TextBox 5">
            <a:extLst>
              <a:ext uri="{FF2B5EF4-FFF2-40B4-BE49-F238E27FC236}">
                <a16:creationId xmlns:a16="http://schemas.microsoft.com/office/drawing/2014/main" id="{D5CD0853-C40E-6FC2-D7B2-4846A68D765C}"/>
              </a:ext>
            </a:extLst>
          </p:cNvPr>
          <p:cNvSpPr txBox="1"/>
          <p:nvPr/>
        </p:nvSpPr>
        <p:spPr>
          <a:xfrm>
            <a:off x="2349220" y="1219640"/>
            <a:ext cx="352510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Pre-processing Data in Python</a:t>
            </a:r>
          </a:p>
        </p:txBody>
      </p:sp>
      <p:pic>
        <p:nvPicPr>
          <p:cNvPr id="12" name="Picture 11">
            <a:extLst>
              <a:ext uri="{FF2B5EF4-FFF2-40B4-BE49-F238E27FC236}">
                <a16:creationId xmlns:a16="http://schemas.microsoft.com/office/drawing/2014/main" id="{4210E9DB-53D3-5CFB-8039-06DF051D5FAA}"/>
              </a:ext>
            </a:extLst>
          </p:cNvPr>
          <p:cNvPicPr>
            <a:picLocks noChangeAspect="1"/>
          </p:cNvPicPr>
          <p:nvPr/>
        </p:nvPicPr>
        <p:blipFill>
          <a:blip r:embed="rId4"/>
          <a:stretch>
            <a:fillRect/>
          </a:stretch>
        </p:blipFill>
        <p:spPr>
          <a:xfrm>
            <a:off x="2501823" y="1840091"/>
            <a:ext cx="3928502" cy="31613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04244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6" name="TextBox 5">
            <a:extLst>
              <a:ext uri="{FF2B5EF4-FFF2-40B4-BE49-F238E27FC236}">
                <a16:creationId xmlns:a16="http://schemas.microsoft.com/office/drawing/2014/main" id="{D5CD0853-C40E-6FC2-D7B2-4846A68D765C}"/>
              </a:ext>
            </a:extLst>
          </p:cNvPr>
          <p:cNvSpPr txBox="1"/>
          <p:nvPr/>
        </p:nvSpPr>
        <p:spPr>
          <a:xfrm>
            <a:off x="2349220" y="1219640"/>
            <a:ext cx="352510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Pre-processing Data in Python</a:t>
            </a:r>
          </a:p>
        </p:txBody>
      </p:sp>
      <p:pic>
        <p:nvPicPr>
          <p:cNvPr id="10" name="Picture 9">
            <a:extLst>
              <a:ext uri="{FF2B5EF4-FFF2-40B4-BE49-F238E27FC236}">
                <a16:creationId xmlns:a16="http://schemas.microsoft.com/office/drawing/2014/main" id="{0D78C59C-A74F-2557-D091-E979DB838EF6}"/>
              </a:ext>
            </a:extLst>
          </p:cNvPr>
          <p:cNvPicPr>
            <a:picLocks noChangeAspect="1"/>
          </p:cNvPicPr>
          <p:nvPr/>
        </p:nvPicPr>
        <p:blipFill>
          <a:blip r:embed="rId4"/>
          <a:stretch>
            <a:fillRect/>
          </a:stretch>
        </p:blipFill>
        <p:spPr>
          <a:xfrm>
            <a:off x="1918948" y="1731545"/>
            <a:ext cx="5534797" cy="43440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4526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3093200" y="812800"/>
            <a:ext cx="2734945"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Content</a:t>
            </a:r>
            <a:endParaRPr lang="zh-CN" altLang="en-US" sz="3600" dirty="0"/>
          </a:p>
        </p:txBody>
      </p:sp>
      <p:sp>
        <p:nvSpPr>
          <p:cNvPr id="4" name="Rectangle 2">
            <a:extLst>
              <a:ext uri="{FF2B5EF4-FFF2-40B4-BE49-F238E27FC236}">
                <a16:creationId xmlns:a16="http://schemas.microsoft.com/office/drawing/2014/main" id="{77BBED73-691D-F069-993A-5A1D92ACEE69}"/>
              </a:ext>
            </a:extLst>
          </p:cNvPr>
          <p:cNvSpPr txBox="1">
            <a:spLocks/>
          </p:cNvSpPr>
          <p:nvPr/>
        </p:nvSpPr>
        <p:spPr>
          <a:xfrm>
            <a:off x="1116013" y="1773238"/>
            <a:ext cx="6400800" cy="42719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200000"/>
              </a:lnSpc>
              <a:spcBef>
                <a:spcPct val="0"/>
              </a:spcBef>
            </a:pPr>
            <a:r>
              <a:rPr lang="en-US" altLang="zh-CN" sz="2400" dirty="0">
                <a:latin typeface="Arial" panose="020B0604020202020204" pitchFamily="34" charset="0"/>
                <a:ea typeface="黑体" panose="02010609060101010101" pitchFamily="49" charset="-122"/>
                <a:cs typeface="Arial" panose="020B0604020202020204" pitchFamily="34" charset="0"/>
              </a:rPr>
              <a:t>Introduction</a:t>
            </a:r>
            <a:endParaRPr lang="zh-CN" altLang="en-US" sz="2400" dirty="0">
              <a:latin typeface="Arial" panose="020B0604020202020204" pitchFamily="34" charset="0"/>
              <a:ea typeface="黑体" panose="02010609060101010101" pitchFamily="49" charset="-122"/>
              <a:cs typeface="Arial" panose="020B0604020202020204" pitchFamily="34" charset="0"/>
            </a:endParaRPr>
          </a:p>
          <a:p>
            <a:pPr marL="609600" indent="-609600">
              <a:lnSpc>
                <a:spcPct val="200000"/>
              </a:lnSpc>
              <a:spcBef>
                <a:spcPct val="0"/>
              </a:spcBef>
            </a:pPr>
            <a:r>
              <a:rPr lang="en-US" altLang="zh-CN" sz="2400" dirty="0">
                <a:latin typeface="Arial" panose="020B0604020202020204" pitchFamily="34" charset="0"/>
                <a:ea typeface="黑体" panose="02010609060101010101" pitchFamily="49" charset="-122"/>
                <a:cs typeface="Arial" panose="020B0604020202020204" pitchFamily="34" charset="0"/>
              </a:rPr>
              <a:t>Theoretical Basis</a:t>
            </a:r>
          </a:p>
          <a:p>
            <a:pPr marL="609600" indent="-609600">
              <a:lnSpc>
                <a:spcPct val="200000"/>
              </a:lnSpc>
              <a:spcBef>
                <a:spcPct val="0"/>
              </a:spcBef>
            </a:pPr>
            <a:r>
              <a:rPr lang="en-US" altLang="zh-CN" sz="2400" dirty="0">
                <a:latin typeface="Arial" panose="020B0604020202020204" pitchFamily="34" charset="0"/>
                <a:ea typeface="黑体" panose="02010609060101010101" pitchFamily="49" charset="-122"/>
                <a:cs typeface="Arial" panose="020B0604020202020204" pitchFamily="34" charset="0"/>
              </a:rPr>
              <a:t>Methodology</a:t>
            </a:r>
          </a:p>
          <a:p>
            <a:pPr marL="609600" indent="-609600">
              <a:lnSpc>
                <a:spcPct val="200000"/>
              </a:lnSpc>
              <a:spcBef>
                <a:spcPct val="0"/>
              </a:spcBef>
            </a:pPr>
            <a:r>
              <a:rPr lang="en-US" altLang="zh-CN" sz="2400" dirty="0">
                <a:latin typeface="Arial" panose="020B0604020202020204" pitchFamily="34" charset="0"/>
                <a:ea typeface="黑体" panose="02010609060101010101" pitchFamily="49" charset="-122"/>
                <a:cs typeface="Arial" panose="020B0604020202020204" pitchFamily="34" charset="0"/>
              </a:rPr>
              <a:t>Application</a:t>
            </a:r>
          </a:p>
          <a:p>
            <a:pPr marL="609600" indent="-609600">
              <a:lnSpc>
                <a:spcPct val="200000"/>
              </a:lnSpc>
              <a:spcBef>
                <a:spcPct val="0"/>
              </a:spcBef>
            </a:pPr>
            <a:r>
              <a:rPr lang="en-US" altLang="zh-CN" sz="2400" dirty="0">
                <a:latin typeface="Arial" panose="020B0604020202020204" pitchFamily="34" charset="0"/>
                <a:ea typeface="黑体" panose="02010609060101010101" pitchFamily="49" charset="-122"/>
                <a:cs typeface="Arial" panose="020B0604020202020204" pitchFamily="34" charset="0"/>
              </a:rPr>
              <a:t>Conclusion</a:t>
            </a:r>
            <a:endParaRPr lang="en-US" altLang="zh-CN" sz="3600" dirty="0">
              <a:latin typeface="Arial" panose="020B0604020202020204" pitchFamily="34" charset="0"/>
              <a:ea typeface="华文宋体"/>
              <a:cs typeface="Arial" panose="020B0604020202020204" pitchFamily="34" charset="0"/>
            </a:endParaRPr>
          </a:p>
        </p:txBody>
      </p:sp>
      <p:pic>
        <p:nvPicPr>
          <p:cNvPr id="6" name="Picture 5">
            <a:extLst>
              <a:ext uri="{FF2B5EF4-FFF2-40B4-BE49-F238E27FC236}">
                <a16:creationId xmlns:a16="http://schemas.microsoft.com/office/drawing/2014/main" id="{C9AF6B5E-8550-260D-03EC-9C00BA2A59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Text Box 22">
            <a:extLst>
              <a:ext uri="{FF2B5EF4-FFF2-40B4-BE49-F238E27FC236}">
                <a16:creationId xmlns:a16="http://schemas.microsoft.com/office/drawing/2014/main" id="{B368AFCA-A571-EAB4-2E0C-67B05280826F}"/>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402208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fade">
                                      <p:cBhvr>
                                        <p:cTn id="16" dur="500"/>
                                        <p:tgtEl>
                                          <p:spTgt spid="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fade">
                                      <p:cBhvr>
                                        <p:cTn id="1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6" name="TextBox 5">
            <a:extLst>
              <a:ext uri="{FF2B5EF4-FFF2-40B4-BE49-F238E27FC236}">
                <a16:creationId xmlns:a16="http://schemas.microsoft.com/office/drawing/2014/main" id="{D5CD0853-C40E-6FC2-D7B2-4846A68D765C}"/>
              </a:ext>
            </a:extLst>
          </p:cNvPr>
          <p:cNvSpPr txBox="1"/>
          <p:nvPr/>
        </p:nvSpPr>
        <p:spPr>
          <a:xfrm>
            <a:off x="2349220" y="1219640"/>
            <a:ext cx="352510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Pre-processing Data in Python</a:t>
            </a:r>
          </a:p>
        </p:txBody>
      </p:sp>
      <p:pic>
        <p:nvPicPr>
          <p:cNvPr id="7" name="Picture 6">
            <a:extLst>
              <a:ext uri="{FF2B5EF4-FFF2-40B4-BE49-F238E27FC236}">
                <a16:creationId xmlns:a16="http://schemas.microsoft.com/office/drawing/2014/main" id="{4C88C0F5-B66E-B4E6-F6E6-B635A0B48B31}"/>
              </a:ext>
            </a:extLst>
          </p:cNvPr>
          <p:cNvPicPr>
            <a:picLocks noChangeAspect="1"/>
          </p:cNvPicPr>
          <p:nvPr/>
        </p:nvPicPr>
        <p:blipFill>
          <a:blip r:embed="rId4"/>
          <a:stretch>
            <a:fillRect/>
          </a:stretch>
        </p:blipFill>
        <p:spPr>
          <a:xfrm>
            <a:off x="1706919" y="1953542"/>
            <a:ext cx="3153215" cy="3134162"/>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7FD9FDF-06AE-46D2-449B-2E3B04C2BE6A}"/>
              </a:ext>
            </a:extLst>
          </p:cNvPr>
          <p:cNvSpPr txBox="1"/>
          <p:nvPr/>
        </p:nvSpPr>
        <p:spPr>
          <a:xfrm>
            <a:off x="5430982" y="2574438"/>
            <a:ext cx="2666125" cy="830997"/>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It is performed for all datasets before and after merging</a:t>
            </a:r>
          </a:p>
        </p:txBody>
      </p:sp>
    </p:spTree>
    <p:extLst>
      <p:ext uri="{BB962C8B-B14F-4D97-AF65-F5344CB8AC3E}">
        <p14:creationId xmlns:p14="http://schemas.microsoft.com/office/powerpoint/2010/main" val="23666558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65CEA9DF-C737-AEA1-73E1-7845908C2EC8}"/>
              </a:ext>
            </a:extLst>
          </p:cNvPr>
          <p:cNvSpPr txBox="1"/>
          <p:nvPr/>
        </p:nvSpPr>
        <p:spPr>
          <a:xfrm>
            <a:off x="2079055" y="1220080"/>
            <a:ext cx="439101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Dealing with Missing Values in Python</a:t>
            </a:r>
          </a:p>
        </p:txBody>
      </p:sp>
      <p:pic>
        <p:nvPicPr>
          <p:cNvPr id="8" name="Picture 7">
            <a:extLst>
              <a:ext uri="{FF2B5EF4-FFF2-40B4-BE49-F238E27FC236}">
                <a16:creationId xmlns:a16="http://schemas.microsoft.com/office/drawing/2014/main" id="{24D70623-1F2E-FF18-5BAE-F26031EEE763}"/>
              </a:ext>
            </a:extLst>
          </p:cNvPr>
          <p:cNvPicPr>
            <a:picLocks noChangeAspect="1"/>
          </p:cNvPicPr>
          <p:nvPr/>
        </p:nvPicPr>
        <p:blipFill>
          <a:blip r:embed="rId4"/>
          <a:stretch>
            <a:fillRect/>
          </a:stretch>
        </p:blipFill>
        <p:spPr>
          <a:xfrm>
            <a:off x="1690255" y="1473141"/>
            <a:ext cx="5630061" cy="46297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6045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4" name="TextBox 3">
            <a:extLst>
              <a:ext uri="{FF2B5EF4-FFF2-40B4-BE49-F238E27FC236}">
                <a16:creationId xmlns:a16="http://schemas.microsoft.com/office/drawing/2014/main" id="{65CEA9DF-C737-AEA1-73E1-7845908C2EC8}"/>
              </a:ext>
            </a:extLst>
          </p:cNvPr>
          <p:cNvSpPr txBox="1"/>
          <p:nvPr/>
        </p:nvSpPr>
        <p:spPr>
          <a:xfrm>
            <a:off x="2079055" y="1220080"/>
            <a:ext cx="439101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Dealing with Missing Values in Python</a:t>
            </a:r>
          </a:p>
        </p:txBody>
      </p:sp>
      <p:pic>
        <p:nvPicPr>
          <p:cNvPr id="7" name="Picture 6">
            <a:extLst>
              <a:ext uri="{FF2B5EF4-FFF2-40B4-BE49-F238E27FC236}">
                <a16:creationId xmlns:a16="http://schemas.microsoft.com/office/drawing/2014/main" id="{6994B586-B62A-8800-BA87-2F5200D85A48}"/>
              </a:ext>
            </a:extLst>
          </p:cNvPr>
          <p:cNvPicPr>
            <a:picLocks noChangeAspect="1"/>
          </p:cNvPicPr>
          <p:nvPr/>
        </p:nvPicPr>
        <p:blipFill>
          <a:blip r:embed="rId4"/>
          <a:stretch>
            <a:fillRect/>
          </a:stretch>
        </p:blipFill>
        <p:spPr>
          <a:xfrm>
            <a:off x="1776022" y="2137672"/>
            <a:ext cx="5591955" cy="3019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85385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52689"/>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defPPr>
              <a:defRPr lang="en-US"/>
            </a:defPPr>
            <a:lvl1pPr algn="ctr" defTabSz="914400">
              <a:lnSpc>
                <a:spcPct val="90000"/>
              </a:lnSpc>
              <a:spcBef>
                <a:spcPct val="0"/>
              </a:spcBef>
              <a:buNone/>
              <a:defRPr sz="3600" b="1">
                <a:latin typeface="微软雅黑" panose="020B0503020204020204" pitchFamily="34" charset="-122"/>
                <a:ea typeface="微软雅黑" panose="020B0503020204020204" pitchFamily="34" charset="-122"/>
                <a:cs typeface="+mj-cs"/>
              </a:defRPr>
            </a:lvl1pPr>
          </a:lstStyle>
          <a:p>
            <a:r>
              <a:rPr lang="en-US" altLang="zh-CN" sz="2800" dirty="0"/>
              <a:t>Application: Data Wrangling </a:t>
            </a:r>
          </a:p>
          <a:p>
            <a:endParaRPr lang="zh-CN" altLang="en-US" sz="28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7" name="Picture 6">
            <a:extLst>
              <a:ext uri="{FF2B5EF4-FFF2-40B4-BE49-F238E27FC236}">
                <a16:creationId xmlns:a16="http://schemas.microsoft.com/office/drawing/2014/main" id="{91E2183A-6F71-1B7D-CA0A-041049EFCBC5}"/>
              </a:ext>
            </a:extLst>
          </p:cNvPr>
          <p:cNvPicPr>
            <a:picLocks noChangeAspect="1"/>
          </p:cNvPicPr>
          <p:nvPr/>
        </p:nvPicPr>
        <p:blipFill>
          <a:blip r:embed="rId4"/>
          <a:stretch>
            <a:fillRect/>
          </a:stretch>
        </p:blipFill>
        <p:spPr>
          <a:xfrm>
            <a:off x="1771259" y="1953542"/>
            <a:ext cx="5601482" cy="359142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97746C2B-BB39-A790-E03E-383BDB7B2A04}"/>
              </a:ext>
            </a:extLst>
          </p:cNvPr>
          <p:cNvSpPr txBox="1"/>
          <p:nvPr/>
        </p:nvSpPr>
        <p:spPr>
          <a:xfrm>
            <a:off x="2079055" y="1220080"/>
            <a:ext cx="4391017"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Dealing with Missing Values in Python</a:t>
            </a:r>
          </a:p>
        </p:txBody>
      </p:sp>
    </p:spTree>
    <p:extLst>
      <p:ext uri="{BB962C8B-B14F-4D97-AF65-F5344CB8AC3E}">
        <p14:creationId xmlns:p14="http://schemas.microsoft.com/office/powerpoint/2010/main" val="2113014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8" name="TextBox 7">
            <a:extLst>
              <a:ext uri="{FF2B5EF4-FFF2-40B4-BE49-F238E27FC236}">
                <a16:creationId xmlns:a16="http://schemas.microsoft.com/office/drawing/2014/main" id="{D85E1BD7-4712-930A-885A-7879F0A0EB0E}"/>
              </a:ext>
            </a:extLst>
          </p:cNvPr>
          <p:cNvSpPr txBox="1"/>
          <p:nvPr/>
        </p:nvSpPr>
        <p:spPr>
          <a:xfrm>
            <a:off x="3133368" y="1219640"/>
            <a:ext cx="212485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Descriptive Statistics</a:t>
            </a:r>
          </a:p>
        </p:txBody>
      </p:sp>
      <p:pic>
        <p:nvPicPr>
          <p:cNvPr id="6" name="Picture 5">
            <a:extLst>
              <a:ext uri="{FF2B5EF4-FFF2-40B4-BE49-F238E27FC236}">
                <a16:creationId xmlns:a16="http://schemas.microsoft.com/office/drawing/2014/main" id="{A4DFD29A-1E9D-FD8F-F345-F529B9F26351}"/>
              </a:ext>
            </a:extLst>
          </p:cNvPr>
          <p:cNvPicPr>
            <a:picLocks noChangeAspect="1"/>
          </p:cNvPicPr>
          <p:nvPr/>
        </p:nvPicPr>
        <p:blipFill>
          <a:blip r:embed="rId4"/>
          <a:stretch>
            <a:fillRect/>
          </a:stretch>
        </p:blipFill>
        <p:spPr>
          <a:xfrm>
            <a:off x="1870364" y="1468825"/>
            <a:ext cx="5403272" cy="2418318"/>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5994AB6D-1E5F-DDC0-02E6-9F6E5B92A18E}"/>
              </a:ext>
            </a:extLst>
          </p:cNvPr>
          <p:cNvPicPr>
            <a:picLocks noChangeAspect="1"/>
          </p:cNvPicPr>
          <p:nvPr/>
        </p:nvPicPr>
        <p:blipFill rotWithShape="1">
          <a:blip r:embed="rId5"/>
          <a:srcRect l="48182" t="32887" r="5510" b="31270"/>
          <a:stretch/>
        </p:blipFill>
        <p:spPr>
          <a:xfrm>
            <a:off x="1870365" y="3907510"/>
            <a:ext cx="5403272" cy="23513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879200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DF2D65DC-F040-36F3-2123-CDED0B233825}"/>
              </a:ext>
            </a:extLst>
          </p:cNvPr>
          <p:cNvSpPr txBox="1"/>
          <p:nvPr/>
        </p:nvSpPr>
        <p:spPr>
          <a:xfrm>
            <a:off x="2914990"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Correlation-Statistics</a:t>
            </a:r>
          </a:p>
        </p:txBody>
      </p:sp>
      <p:pic>
        <p:nvPicPr>
          <p:cNvPr id="10" name="Picture 9">
            <a:extLst>
              <a:ext uri="{FF2B5EF4-FFF2-40B4-BE49-F238E27FC236}">
                <a16:creationId xmlns:a16="http://schemas.microsoft.com/office/drawing/2014/main" id="{D090BE32-4EAC-B1DF-EE81-E10C9F41CD97}"/>
              </a:ext>
            </a:extLst>
          </p:cNvPr>
          <p:cNvPicPr>
            <a:picLocks noChangeAspect="1"/>
          </p:cNvPicPr>
          <p:nvPr/>
        </p:nvPicPr>
        <p:blipFill>
          <a:blip r:embed="rId4"/>
          <a:stretch>
            <a:fillRect/>
          </a:stretch>
        </p:blipFill>
        <p:spPr>
          <a:xfrm>
            <a:off x="2417633" y="1670339"/>
            <a:ext cx="4189505" cy="35304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692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DF2D65DC-F040-36F3-2123-CDED0B233825}"/>
              </a:ext>
            </a:extLst>
          </p:cNvPr>
          <p:cNvSpPr txBox="1"/>
          <p:nvPr/>
        </p:nvSpPr>
        <p:spPr>
          <a:xfrm>
            <a:off x="2914990"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Correlation-Statistics</a:t>
            </a:r>
          </a:p>
        </p:txBody>
      </p:sp>
      <p:pic>
        <p:nvPicPr>
          <p:cNvPr id="6" name="Picture 5">
            <a:extLst>
              <a:ext uri="{FF2B5EF4-FFF2-40B4-BE49-F238E27FC236}">
                <a16:creationId xmlns:a16="http://schemas.microsoft.com/office/drawing/2014/main" id="{CBD57921-981A-E22A-8984-FDF2AB1DD1ED}"/>
              </a:ext>
            </a:extLst>
          </p:cNvPr>
          <p:cNvPicPr>
            <a:picLocks noChangeAspect="1"/>
          </p:cNvPicPr>
          <p:nvPr/>
        </p:nvPicPr>
        <p:blipFill rotWithShape="1">
          <a:blip r:embed="rId4"/>
          <a:srcRect t="60682"/>
          <a:stretch/>
        </p:blipFill>
        <p:spPr>
          <a:xfrm>
            <a:off x="1919752" y="1577820"/>
            <a:ext cx="4848902" cy="932649"/>
          </a:xfrm>
          <a:prstGeom prst="rect">
            <a:avLst/>
          </a:prstGeom>
        </p:spPr>
      </p:pic>
      <p:pic>
        <p:nvPicPr>
          <p:cNvPr id="9" name="Picture 8">
            <a:extLst>
              <a:ext uri="{FF2B5EF4-FFF2-40B4-BE49-F238E27FC236}">
                <a16:creationId xmlns:a16="http://schemas.microsoft.com/office/drawing/2014/main" id="{132EDC56-A0B1-C4A5-4EF2-E702AE0E4046}"/>
              </a:ext>
            </a:extLst>
          </p:cNvPr>
          <p:cNvPicPr>
            <a:picLocks noChangeAspect="1"/>
          </p:cNvPicPr>
          <p:nvPr/>
        </p:nvPicPr>
        <p:blipFill>
          <a:blip r:embed="rId5"/>
          <a:stretch>
            <a:fillRect/>
          </a:stretch>
        </p:blipFill>
        <p:spPr>
          <a:xfrm>
            <a:off x="1721963" y="2417949"/>
            <a:ext cx="5244480" cy="3854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68292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DF2D65DC-F040-36F3-2123-CDED0B233825}"/>
              </a:ext>
            </a:extLst>
          </p:cNvPr>
          <p:cNvSpPr txBox="1"/>
          <p:nvPr/>
        </p:nvSpPr>
        <p:spPr>
          <a:xfrm>
            <a:off x="2914990"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Correlation-Statistics</a:t>
            </a:r>
          </a:p>
        </p:txBody>
      </p:sp>
      <p:pic>
        <p:nvPicPr>
          <p:cNvPr id="11" name="Picture 10">
            <a:extLst>
              <a:ext uri="{FF2B5EF4-FFF2-40B4-BE49-F238E27FC236}">
                <a16:creationId xmlns:a16="http://schemas.microsoft.com/office/drawing/2014/main" id="{71396D15-6DB7-2DB0-74BD-6FA2D9E18D6B}"/>
              </a:ext>
            </a:extLst>
          </p:cNvPr>
          <p:cNvPicPr>
            <a:picLocks noChangeAspect="1"/>
          </p:cNvPicPr>
          <p:nvPr/>
        </p:nvPicPr>
        <p:blipFill>
          <a:blip r:embed="rId4"/>
          <a:stretch>
            <a:fillRect/>
          </a:stretch>
        </p:blipFill>
        <p:spPr>
          <a:xfrm>
            <a:off x="1338530" y="1670339"/>
            <a:ext cx="5935106" cy="45718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8550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sp>
        <p:nvSpPr>
          <p:cNvPr id="7" name="TextBox 6">
            <a:extLst>
              <a:ext uri="{FF2B5EF4-FFF2-40B4-BE49-F238E27FC236}">
                <a16:creationId xmlns:a16="http://schemas.microsoft.com/office/drawing/2014/main" id="{0729454C-1845-704A-2016-AD7CAA6DF82F}"/>
              </a:ext>
            </a:extLst>
          </p:cNvPr>
          <p:cNvSpPr txBox="1"/>
          <p:nvPr/>
        </p:nvSpPr>
        <p:spPr>
          <a:xfrm>
            <a:off x="3150518" y="1219640"/>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pic>
        <p:nvPicPr>
          <p:cNvPr id="8" name="Picture 7">
            <a:extLst>
              <a:ext uri="{FF2B5EF4-FFF2-40B4-BE49-F238E27FC236}">
                <a16:creationId xmlns:a16="http://schemas.microsoft.com/office/drawing/2014/main" id="{3B4846F6-EE30-CFE3-FD66-DEF711F1AED6}"/>
              </a:ext>
            </a:extLst>
          </p:cNvPr>
          <p:cNvPicPr>
            <a:picLocks noChangeAspect="1"/>
          </p:cNvPicPr>
          <p:nvPr/>
        </p:nvPicPr>
        <p:blipFill>
          <a:blip r:embed="rId4"/>
          <a:stretch>
            <a:fillRect/>
          </a:stretch>
        </p:blipFill>
        <p:spPr>
          <a:xfrm>
            <a:off x="1900786" y="1734193"/>
            <a:ext cx="5372850" cy="43059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1493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sp>
        <p:nvSpPr>
          <p:cNvPr id="7" name="TextBox 6">
            <a:extLst>
              <a:ext uri="{FF2B5EF4-FFF2-40B4-BE49-F238E27FC236}">
                <a16:creationId xmlns:a16="http://schemas.microsoft.com/office/drawing/2014/main" id="{0729454C-1845-704A-2016-AD7CAA6DF82F}"/>
              </a:ext>
            </a:extLst>
          </p:cNvPr>
          <p:cNvSpPr txBox="1"/>
          <p:nvPr/>
        </p:nvSpPr>
        <p:spPr>
          <a:xfrm>
            <a:off x="3150518" y="1219640"/>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pic>
        <p:nvPicPr>
          <p:cNvPr id="8" name="Picture 7">
            <a:extLst>
              <a:ext uri="{FF2B5EF4-FFF2-40B4-BE49-F238E27FC236}">
                <a16:creationId xmlns:a16="http://schemas.microsoft.com/office/drawing/2014/main" id="{98589E89-9CA1-EAA7-13F4-7891F19289C7}"/>
              </a:ext>
            </a:extLst>
          </p:cNvPr>
          <p:cNvPicPr>
            <a:picLocks noChangeAspect="1"/>
          </p:cNvPicPr>
          <p:nvPr/>
        </p:nvPicPr>
        <p:blipFill>
          <a:blip r:embed="rId4"/>
          <a:stretch>
            <a:fillRect/>
          </a:stretch>
        </p:blipFill>
        <p:spPr>
          <a:xfrm>
            <a:off x="1662628" y="1609491"/>
            <a:ext cx="5611008" cy="44583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27031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3093200" y="812800"/>
            <a:ext cx="2734945"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Introduction</a:t>
            </a:r>
            <a:endParaRPr lang="zh-CN" altLang="en-US" sz="3600" dirty="0"/>
          </a:p>
        </p:txBody>
      </p:sp>
      <p:pic>
        <p:nvPicPr>
          <p:cNvPr id="6" name="Picture 5">
            <a:extLst>
              <a:ext uri="{FF2B5EF4-FFF2-40B4-BE49-F238E27FC236}">
                <a16:creationId xmlns:a16="http://schemas.microsoft.com/office/drawing/2014/main" id="{C9AF6B5E-8550-260D-03EC-9C00BA2A59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Text Box 22">
            <a:extLst>
              <a:ext uri="{FF2B5EF4-FFF2-40B4-BE49-F238E27FC236}">
                <a16:creationId xmlns:a16="http://schemas.microsoft.com/office/drawing/2014/main" id="{B368AFCA-A571-EAB4-2E0C-67B05280826F}"/>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3" name="TextBox 2">
            <a:extLst>
              <a:ext uri="{FF2B5EF4-FFF2-40B4-BE49-F238E27FC236}">
                <a16:creationId xmlns:a16="http://schemas.microsoft.com/office/drawing/2014/main" id="{22A363A9-9A29-C5EA-E2E3-E87D5E0D2E6E}"/>
              </a:ext>
            </a:extLst>
          </p:cNvPr>
          <p:cNvSpPr txBox="1"/>
          <p:nvPr/>
        </p:nvSpPr>
        <p:spPr>
          <a:xfrm>
            <a:off x="755068" y="1293838"/>
            <a:ext cx="7626928" cy="5047536"/>
          </a:xfrm>
          <a:prstGeom prst="rect">
            <a:avLst/>
          </a:prstGeom>
          <a:noFill/>
        </p:spPr>
        <p:txBody>
          <a:bodyPr wrap="square">
            <a:spAutoFit/>
          </a:bodyPr>
          <a:lstStyle/>
          <a:p>
            <a:pPr algn="just"/>
            <a:r>
              <a:rPr lang="en-US" sz="1400" dirty="0">
                <a:latin typeface="Arial" panose="020B0604020202020204" pitchFamily="34" charset="0"/>
                <a:cs typeface="Arial" panose="020B0604020202020204" pitchFamily="34" charset="0"/>
              </a:rPr>
              <a:t>Nowadays, many worldwide energy companies are committed to developing green transition for sustainability, the goal in reducing their CO2 footprint which support the Paris Agreement and policies that relies on net zero, reducing, and cutting greenhouse gas emissions from fuel generation power. </a:t>
            </a:r>
          </a:p>
          <a:p>
            <a:pPr algn="just"/>
            <a:endParaRPr lang="en-US" sz="1400"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According to the International Energy Agency (IEA, 2022) “Increased use of coal was the main factor driving up global energy-related CO2 emissions by over 2 billion tons, their largest ever annual rise in absolute terms”. </a:t>
            </a:r>
          </a:p>
          <a:p>
            <a:pPr algn="just"/>
            <a:endParaRPr lang="en-US" sz="1400"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“Renewable energy sources and nuclear power provided a higher share of global electricity generation than coal in 2021. Renewables-based generation reached an all-time high, exceeding 8000 terawatt-hours (</a:t>
            </a:r>
            <a:r>
              <a:rPr lang="en-US" sz="1400" dirty="0" err="1">
                <a:latin typeface="Arial" panose="020B0604020202020204" pitchFamily="34" charset="0"/>
                <a:cs typeface="Arial" panose="020B0604020202020204" pitchFamily="34" charset="0"/>
              </a:rPr>
              <a:t>TWh</a:t>
            </a:r>
            <a:r>
              <a:rPr lang="en-US" sz="1400" dirty="0">
                <a:latin typeface="Arial" panose="020B0604020202020204" pitchFamily="34" charset="0"/>
                <a:cs typeface="Arial" panose="020B0604020202020204" pitchFamily="34" charset="0"/>
              </a:rPr>
              <a:t>) in 2021, a record 500 </a:t>
            </a:r>
            <a:r>
              <a:rPr lang="en-US" sz="1400" dirty="0" err="1">
                <a:latin typeface="Arial" panose="020B0604020202020204" pitchFamily="34" charset="0"/>
                <a:cs typeface="Arial" panose="020B0604020202020204" pitchFamily="34" charset="0"/>
              </a:rPr>
              <a:t>TWh</a:t>
            </a:r>
            <a:r>
              <a:rPr lang="en-US" sz="1400" dirty="0">
                <a:latin typeface="Arial" panose="020B0604020202020204" pitchFamily="34" charset="0"/>
                <a:cs typeface="Arial" panose="020B0604020202020204" pitchFamily="34" charset="0"/>
              </a:rPr>
              <a:t> above its 2020 level. Output from wind and solar PV increased by 270 </a:t>
            </a:r>
            <a:r>
              <a:rPr lang="en-US" sz="1400" dirty="0" err="1">
                <a:latin typeface="Arial" panose="020B0604020202020204" pitchFamily="34" charset="0"/>
                <a:cs typeface="Arial" panose="020B0604020202020204" pitchFamily="34" charset="0"/>
              </a:rPr>
              <a:t>TWh</a:t>
            </a:r>
            <a:r>
              <a:rPr lang="en-US" sz="1400" dirty="0">
                <a:latin typeface="Arial" panose="020B0604020202020204" pitchFamily="34" charset="0"/>
                <a:cs typeface="Arial" panose="020B0604020202020204" pitchFamily="34" charset="0"/>
              </a:rPr>
              <a:t> and 170 </a:t>
            </a:r>
            <a:r>
              <a:rPr lang="en-US" sz="1400" dirty="0" err="1">
                <a:latin typeface="Arial" panose="020B0604020202020204" pitchFamily="34" charset="0"/>
                <a:cs typeface="Arial" panose="020B0604020202020204" pitchFamily="34" charset="0"/>
              </a:rPr>
              <a:t>TWh</a:t>
            </a:r>
            <a:r>
              <a:rPr lang="en-US" sz="1400" dirty="0">
                <a:latin typeface="Arial" panose="020B0604020202020204" pitchFamily="34" charset="0"/>
                <a:cs typeface="Arial" panose="020B0604020202020204" pitchFamily="34" charset="0"/>
              </a:rPr>
              <a:t>, respectively, while hydro generation declined due to the impacts of drought, notably in the United States and Brazil”.</a:t>
            </a:r>
          </a:p>
          <a:p>
            <a:pPr algn="just"/>
            <a:endParaRPr lang="en-US" sz="1400" dirty="0">
              <a:latin typeface="Arial" panose="020B0604020202020204" pitchFamily="34" charset="0"/>
              <a:cs typeface="Arial" panose="020B0604020202020204" pitchFamily="34" charset="0"/>
            </a:endParaRPr>
          </a:p>
          <a:p>
            <a:pPr algn="just"/>
            <a:r>
              <a:rPr lang="en-US" sz="1400" dirty="0">
                <a:latin typeface="Arial" panose="020B0604020202020204" pitchFamily="34" charset="0"/>
                <a:cs typeface="Arial" panose="020B0604020202020204" pitchFamily="34" charset="0"/>
              </a:rPr>
              <a:t>“In Ireland, the growth in energy demand for the next ten years varies between 23% in the low demand scenario, to 47% in the high scenario.” according to the </a:t>
            </a:r>
            <a:r>
              <a:rPr lang="en-US" sz="1400" dirty="0" err="1">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Eirgrid</a:t>
            </a:r>
            <a:r>
              <a:rPr lang="en-US" sz="14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 All-Island Generation Capacity Statement 2019–2028</a:t>
            </a:r>
            <a:r>
              <a:rPr lang="en-US" sz="1400" dirty="0">
                <a:latin typeface="Arial" panose="020B0604020202020204" pitchFamily="34" charset="0"/>
                <a:cs typeface="Arial" panose="020B0604020202020204" pitchFamily="34" charset="0"/>
              </a:rPr>
              <a:t>.</a:t>
            </a:r>
          </a:p>
          <a:p>
            <a:pPr algn="just"/>
            <a:endParaRPr lang="en-US" sz="1400" dirty="0">
              <a:latin typeface="Arial" panose="020B0604020202020204" pitchFamily="34" charset="0"/>
              <a:cs typeface="Arial" panose="020B0604020202020204" pitchFamily="34" charset="0"/>
            </a:endParaRPr>
          </a:p>
          <a:p>
            <a:pPr algn="just"/>
            <a:r>
              <a:rPr lang="en-US" sz="1400" b="0" i="0" dirty="0">
                <a:solidFill>
                  <a:srgbClr val="292929"/>
                </a:solidFill>
                <a:effectLst/>
                <a:latin typeface="Arial" panose="020B0604020202020204" pitchFamily="34" charset="0"/>
                <a:cs typeface="Arial" panose="020B0604020202020204" pitchFamily="34" charset="0"/>
              </a:rPr>
              <a:t>This study aims to provide a meaningful insight from wind electricity generation forecasting in Ireland to </a:t>
            </a:r>
            <a:r>
              <a:rPr lang="en-US" sz="1400" dirty="0">
                <a:solidFill>
                  <a:srgbClr val="292929"/>
                </a:solidFill>
                <a:latin typeface="Arial" panose="020B0604020202020204" pitchFamily="34" charset="0"/>
                <a:cs typeface="Arial" panose="020B0604020202020204" pitchFamily="34" charset="0"/>
              </a:rPr>
              <a:t>prevent losing wind energy every year using data science methodology specifically machine learning tools. </a:t>
            </a:r>
            <a:r>
              <a:rPr lang="en-US" sz="1400" b="0" i="0" dirty="0">
                <a:solidFill>
                  <a:srgbClr val="000000"/>
                </a:solidFill>
                <a:effectLst/>
                <a:latin typeface="Arial" panose="020B0604020202020204" pitchFamily="34" charset="0"/>
                <a:cs typeface="Arial" panose="020B0604020202020204" pitchFamily="34" charset="0"/>
              </a:rPr>
              <a:t>It is based on https://github.com/CA683-Group99/Wind-Energy-Prediction.</a:t>
            </a:r>
            <a:endParaRPr lang="en-US" sz="1400" dirty="0"/>
          </a:p>
        </p:txBody>
      </p:sp>
    </p:spTree>
    <p:extLst>
      <p:ext uri="{BB962C8B-B14F-4D97-AF65-F5344CB8AC3E}">
        <p14:creationId xmlns:p14="http://schemas.microsoft.com/office/powerpoint/2010/main" val="41549704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7" name="TextBox 6">
            <a:extLst>
              <a:ext uri="{FF2B5EF4-FFF2-40B4-BE49-F238E27FC236}">
                <a16:creationId xmlns:a16="http://schemas.microsoft.com/office/drawing/2014/main" id="{DF2D65DC-F040-36F3-2123-CDED0B233825}"/>
              </a:ext>
            </a:extLst>
          </p:cNvPr>
          <p:cNvSpPr txBox="1"/>
          <p:nvPr/>
        </p:nvSpPr>
        <p:spPr>
          <a:xfrm>
            <a:off x="3150518" y="1219640"/>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pic>
        <p:nvPicPr>
          <p:cNvPr id="4" name="Picture 3">
            <a:extLst>
              <a:ext uri="{FF2B5EF4-FFF2-40B4-BE49-F238E27FC236}">
                <a16:creationId xmlns:a16="http://schemas.microsoft.com/office/drawing/2014/main" id="{43FC92EF-0DA0-72C6-304E-E5FA2EEFFFAF}"/>
              </a:ext>
            </a:extLst>
          </p:cNvPr>
          <p:cNvPicPr>
            <a:picLocks noChangeAspect="1"/>
          </p:cNvPicPr>
          <p:nvPr/>
        </p:nvPicPr>
        <p:blipFill>
          <a:blip r:embed="rId4"/>
          <a:stretch>
            <a:fillRect/>
          </a:stretch>
        </p:blipFill>
        <p:spPr>
          <a:xfrm>
            <a:off x="662046" y="1611262"/>
            <a:ext cx="3771409" cy="1677673"/>
          </a:xfrm>
          <a:prstGeom prst="rect">
            <a:avLst/>
          </a:prstGeom>
        </p:spPr>
      </p:pic>
      <p:pic>
        <p:nvPicPr>
          <p:cNvPr id="6" name="Picture 5">
            <a:extLst>
              <a:ext uri="{FF2B5EF4-FFF2-40B4-BE49-F238E27FC236}">
                <a16:creationId xmlns:a16="http://schemas.microsoft.com/office/drawing/2014/main" id="{E27D9A0C-58B0-67B8-3D10-295BFFF83DE2}"/>
              </a:ext>
            </a:extLst>
          </p:cNvPr>
          <p:cNvPicPr>
            <a:picLocks noChangeAspect="1"/>
          </p:cNvPicPr>
          <p:nvPr/>
        </p:nvPicPr>
        <p:blipFill>
          <a:blip r:embed="rId5"/>
          <a:stretch>
            <a:fillRect/>
          </a:stretch>
        </p:blipFill>
        <p:spPr>
          <a:xfrm>
            <a:off x="3532909" y="3106278"/>
            <a:ext cx="4949045" cy="31525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74386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pic>
        <p:nvPicPr>
          <p:cNvPr id="5" name="Picture 4">
            <a:extLst>
              <a:ext uri="{FF2B5EF4-FFF2-40B4-BE49-F238E27FC236}">
                <a16:creationId xmlns:a16="http://schemas.microsoft.com/office/drawing/2014/main" id="{AD7FDC50-0701-BCC6-3C25-BA0AFDCFDF14}"/>
              </a:ext>
            </a:extLst>
          </p:cNvPr>
          <p:cNvPicPr>
            <a:picLocks noChangeAspect="1"/>
          </p:cNvPicPr>
          <p:nvPr/>
        </p:nvPicPr>
        <p:blipFill>
          <a:blip r:embed="rId4"/>
          <a:stretch>
            <a:fillRect/>
          </a:stretch>
        </p:blipFill>
        <p:spPr>
          <a:xfrm>
            <a:off x="2097585" y="1670859"/>
            <a:ext cx="4659297" cy="4432568"/>
          </a:xfrm>
          <a:prstGeom prst="rect">
            <a:avLst/>
          </a:prstGeom>
          <a:ln>
            <a:noFill/>
          </a:ln>
          <a:effectLst>
            <a:outerShdw blurRad="292100" dist="139700" dir="2700000" algn="tl" rotWithShape="0">
              <a:srgbClr val="333333">
                <a:alpha val="65000"/>
              </a:srgbClr>
            </a:outerShdw>
          </a:effectLst>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sp>
        <p:nvSpPr>
          <p:cNvPr id="7" name="TextBox 6">
            <a:extLst>
              <a:ext uri="{FF2B5EF4-FFF2-40B4-BE49-F238E27FC236}">
                <a16:creationId xmlns:a16="http://schemas.microsoft.com/office/drawing/2014/main" id="{0729454C-1845-704A-2016-AD7CAA6DF82F}"/>
              </a:ext>
            </a:extLst>
          </p:cNvPr>
          <p:cNvSpPr txBox="1"/>
          <p:nvPr/>
        </p:nvSpPr>
        <p:spPr>
          <a:xfrm>
            <a:off x="3150518" y="1219640"/>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spTree>
    <p:extLst>
      <p:ext uri="{BB962C8B-B14F-4D97-AF65-F5344CB8AC3E}">
        <p14:creationId xmlns:p14="http://schemas.microsoft.com/office/powerpoint/2010/main" val="4161117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Exploratory Data Analysis (EDA)</a:t>
            </a:r>
            <a:endParaRPr lang="zh-CN" altLang="en-US" sz="2400" dirty="0"/>
          </a:p>
        </p:txBody>
      </p:sp>
      <p:sp>
        <p:nvSpPr>
          <p:cNvPr id="7" name="TextBox 6">
            <a:extLst>
              <a:ext uri="{FF2B5EF4-FFF2-40B4-BE49-F238E27FC236}">
                <a16:creationId xmlns:a16="http://schemas.microsoft.com/office/drawing/2014/main" id="{0729454C-1845-704A-2016-AD7CAA6DF82F}"/>
              </a:ext>
            </a:extLst>
          </p:cNvPr>
          <p:cNvSpPr txBox="1"/>
          <p:nvPr/>
        </p:nvSpPr>
        <p:spPr>
          <a:xfrm>
            <a:off x="3150518" y="1219640"/>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pic>
        <p:nvPicPr>
          <p:cNvPr id="8" name="Picture 7">
            <a:extLst>
              <a:ext uri="{FF2B5EF4-FFF2-40B4-BE49-F238E27FC236}">
                <a16:creationId xmlns:a16="http://schemas.microsoft.com/office/drawing/2014/main" id="{35864790-110B-14CA-5701-994204F29322}"/>
              </a:ext>
            </a:extLst>
          </p:cNvPr>
          <p:cNvPicPr>
            <a:picLocks noChangeAspect="1"/>
          </p:cNvPicPr>
          <p:nvPr/>
        </p:nvPicPr>
        <p:blipFill>
          <a:blip r:embed="rId4"/>
          <a:stretch>
            <a:fillRect/>
          </a:stretch>
        </p:blipFill>
        <p:spPr>
          <a:xfrm>
            <a:off x="1475100" y="1841397"/>
            <a:ext cx="6193800" cy="40650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10940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7" name="TextBox 6">
            <a:extLst>
              <a:ext uri="{FF2B5EF4-FFF2-40B4-BE49-F238E27FC236}">
                <a16:creationId xmlns:a16="http://schemas.microsoft.com/office/drawing/2014/main" id="{0729454C-1845-704A-2016-AD7CAA6DF82F}"/>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pic>
        <p:nvPicPr>
          <p:cNvPr id="8" name="Picture 7">
            <a:extLst>
              <a:ext uri="{FF2B5EF4-FFF2-40B4-BE49-F238E27FC236}">
                <a16:creationId xmlns:a16="http://schemas.microsoft.com/office/drawing/2014/main" id="{DE3F792A-6AE5-24FB-06EF-2F66016AB945}"/>
              </a:ext>
            </a:extLst>
          </p:cNvPr>
          <p:cNvPicPr>
            <a:picLocks noChangeAspect="1"/>
          </p:cNvPicPr>
          <p:nvPr/>
        </p:nvPicPr>
        <p:blipFill>
          <a:blip r:embed="rId4"/>
          <a:stretch>
            <a:fillRect/>
          </a:stretch>
        </p:blipFill>
        <p:spPr>
          <a:xfrm>
            <a:off x="1896862" y="2489933"/>
            <a:ext cx="4934639" cy="3296110"/>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65F3FEA2-0914-0216-A5A8-6F2308E5828D}"/>
              </a:ext>
            </a:extLst>
          </p:cNvPr>
          <p:cNvPicPr>
            <a:picLocks noChangeAspect="1"/>
          </p:cNvPicPr>
          <p:nvPr/>
        </p:nvPicPr>
        <p:blipFill rotWithShape="1">
          <a:blip r:embed="rId5"/>
          <a:srcRect l="33492" t="61529" r="14583" b="31190"/>
          <a:stretch/>
        </p:blipFill>
        <p:spPr>
          <a:xfrm>
            <a:off x="646081" y="1696560"/>
            <a:ext cx="7994073" cy="630238"/>
          </a:xfrm>
          <a:prstGeom prst="rect">
            <a:avLst/>
          </a:prstGeom>
        </p:spPr>
      </p:pic>
      <p:sp>
        <p:nvSpPr>
          <p:cNvPr id="10" name="TextBox 9">
            <a:extLst>
              <a:ext uri="{FF2B5EF4-FFF2-40B4-BE49-F238E27FC236}">
                <a16:creationId xmlns:a16="http://schemas.microsoft.com/office/drawing/2014/main" id="{02291D1C-1523-DD54-A10F-9EA04EF472DF}"/>
              </a:ext>
            </a:extLst>
          </p:cNvPr>
          <p:cNvSpPr txBox="1"/>
          <p:nvPr/>
        </p:nvSpPr>
        <p:spPr>
          <a:xfrm>
            <a:off x="5423863" y="1331785"/>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7152308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7" name="TextBox 6">
            <a:extLst>
              <a:ext uri="{FF2B5EF4-FFF2-40B4-BE49-F238E27FC236}">
                <a16:creationId xmlns:a16="http://schemas.microsoft.com/office/drawing/2014/main" id="{0729454C-1845-704A-2016-AD7CAA6DF82F}"/>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pic>
        <p:nvPicPr>
          <p:cNvPr id="5" name="Picture 4">
            <a:extLst>
              <a:ext uri="{FF2B5EF4-FFF2-40B4-BE49-F238E27FC236}">
                <a16:creationId xmlns:a16="http://schemas.microsoft.com/office/drawing/2014/main" id="{251488C2-2D2C-35E1-40E0-015FBBD3AE21}"/>
              </a:ext>
            </a:extLst>
          </p:cNvPr>
          <p:cNvPicPr>
            <a:picLocks noChangeAspect="1"/>
          </p:cNvPicPr>
          <p:nvPr/>
        </p:nvPicPr>
        <p:blipFill>
          <a:blip r:embed="rId4"/>
          <a:stretch>
            <a:fillRect/>
          </a:stretch>
        </p:blipFill>
        <p:spPr>
          <a:xfrm>
            <a:off x="745302" y="1953543"/>
            <a:ext cx="7706529" cy="3796094"/>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4292A114-EC5C-1F9B-0D11-E559998B441B}"/>
              </a:ext>
            </a:extLst>
          </p:cNvPr>
          <p:cNvSpPr txBox="1"/>
          <p:nvPr/>
        </p:nvSpPr>
        <p:spPr>
          <a:xfrm>
            <a:off x="5423863" y="1331785"/>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1440820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7" name="TextBox 6">
            <a:extLst>
              <a:ext uri="{FF2B5EF4-FFF2-40B4-BE49-F238E27FC236}">
                <a16:creationId xmlns:a16="http://schemas.microsoft.com/office/drawing/2014/main" id="{0729454C-1845-704A-2016-AD7CAA6DF82F}"/>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pic>
        <p:nvPicPr>
          <p:cNvPr id="8" name="Picture 7">
            <a:extLst>
              <a:ext uri="{FF2B5EF4-FFF2-40B4-BE49-F238E27FC236}">
                <a16:creationId xmlns:a16="http://schemas.microsoft.com/office/drawing/2014/main" id="{2A460A05-E43C-D4FB-D5F4-69DC6085965C}"/>
              </a:ext>
            </a:extLst>
          </p:cNvPr>
          <p:cNvPicPr>
            <a:picLocks noChangeAspect="1"/>
          </p:cNvPicPr>
          <p:nvPr/>
        </p:nvPicPr>
        <p:blipFill>
          <a:blip r:embed="rId4"/>
          <a:stretch>
            <a:fillRect/>
          </a:stretch>
        </p:blipFill>
        <p:spPr>
          <a:xfrm>
            <a:off x="1499302" y="1953542"/>
            <a:ext cx="6145395" cy="374223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3A2AF2DB-2B21-3A00-1CC8-ECB5850AA0DC}"/>
              </a:ext>
            </a:extLst>
          </p:cNvPr>
          <p:cNvSpPr txBox="1"/>
          <p:nvPr/>
        </p:nvSpPr>
        <p:spPr>
          <a:xfrm>
            <a:off x="5423863" y="1331785"/>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5650724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2">
            <a:extLst>
              <a:ext uri="{FF2B5EF4-FFF2-40B4-BE49-F238E27FC236}">
                <a16:creationId xmlns:a16="http://schemas.microsoft.com/office/drawing/2014/main" id="{C47A26B8-BB19-A862-6D0E-7D499694EE2A}"/>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 name="Picture 2">
            <a:extLst>
              <a:ext uri="{FF2B5EF4-FFF2-40B4-BE49-F238E27FC236}">
                <a16:creationId xmlns:a16="http://schemas.microsoft.com/office/drawing/2014/main" id="{F0B1F3DF-F75E-10AA-9A1E-05C824371D75}"/>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标题 1">
            <a:extLst>
              <a:ext uri="{FF2B5EF4-FFF2-40B4-BE49-F238E27FC236}">
                <a16:creationId xmlns:a16="http://schemas.microsoft.com/office/drawing/2014/main" id="{9E2531B3-3924-EE2C-3205-CA82A2711610}"/>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7" name="TextBox 6">
            <a:extLst>
              <a:ext uri="{FF2B5EF4-FFF2-40B4-BE49-F238E27FC236}">
                <a16:creationId xmlns:a16="http://schemas.microsoft.com/office/drawing/2014/main" id="{0729454C-1845-704A-2016-AD7CAA6DF82F}"/>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pic>
        <p:nvPicPr>
          <p:cNvPr id="5" name="Picture 4">
            <a:extLst>
              <a:ext uri="{FF2B5EF4-FFF2-40B4-BE49-F238E27FC236}">
                <a16:creationId xmlns:a16="http://schemas.microsoft.com/office/drawing/2014/main" id="{11CD9652-EFBB-5BE5-F0F6-3EA58450CE08}"/>
              </a:ext>
            </a:extLst>
          </p:cNvPr>
          <p:cNvPicPr>
            <a:picLocks noChangeAspect="1"/>
          </p:cNvPicPr>
          <p:nvPr/>
        </p:nvPicPr>
        <p:blipFill rotWithShape="1">
          <a:blip r:embed="rId4"/>
          <a:srcRect b="40437"/>
          <a:stretch/>
        </p:blipFill>
        <p:spPr>
          <a:xfrm>
            <a:off x="1686058" y="2109169"/>
            <a:ext cx="6093095" cy="341704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5EB1D8E9-1E2C-670A-F5CB-D91D54E1C44C}"/>
              </a:ext>
            </a:extLst>
          </p:cNvPr>
          <p:cNvSpPr txBox="1"/>
          <p:nvPr/>
        </p:nvSpPr>
        <p:spPr>
          <a:xfrm>
            <a:off x="5423863" y="1331785"/>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21921741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4C8532-D354-837C-9B87-93D991464782}"/>
              </a:ext>
            </a:extLst>
          </p:cNvPr>
          <p:cNvPicPr>
            <a:picLocks noChangeAspect="1"/>
          </p:cNvPicPr>
          <p:nvPr/>
        </p:nvPicPr>
        <p:blipFill>
          <a:blip r:embed="rId2"/>
          <a:stretch>
            <a:fillRect/>
          </a:stretch>
        </p:blipFill>
        <p:spPr>
          <a:xfrm>
            <a:off x="1738316" y="1953542"/>
            <a:ext cx="5849117" cy="3744793"/>
          </a:xfrm>
          <a:prstGeom prst="rect">
            <a:avLst/>
          </a:prstGeom>
          <a:ln>
            <a:noFill/>
          </a:ln>
          <a:effectLst>
            <a:outerShdw blurRad="292100" dist="139700" dir="2700000" algn="tl" rotWithShape="0">
              <a:srgbClr val="333333">
                <a:alpha val="65000"/>
              </a:srgbClr>
            </a:outerShdw>
          </a:effectLst>
        </p:spPr>
      </p:pic>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8" name="TextBox 7">
            <a:extLst>
              <a:ext uri="{FF2B5EF4-FFF2-40B4-BE49-F238E27FC236}">
                <a16:creationId xmlns:a16="http://schemas.microsoft.com/office/drawing/2014/main" id="{2AE1AF88-B0E9-57AE-894B-246EB005D47D}"/>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sp>
        <p:nvSpPr>
          <p:cNvPr id="10" name="TextBox 9">
            <a:extLst>
              <a:ext uri="{FF2B5EF4-FFF2-40B4-BE49-F238E27FC236}">
                <a16:creationId xmlns:a16="http://schemas.microsoft.com/office/drawing/2014/main" id="{45CD24B8-6F26-1D7B-9E6F-3631847A537B}"/>
              </a:ext>
            </a:extLst>
          </p:cNvPr>
          <p:cNvSpPr txBox="1"/>
          <p:nvPr/>
        </p:nvSpPr>
        <p:spPr>
          <a:xfrm>
            <a:off x="5423863" y="1331785"/>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3531069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Logistic Regression Model</a:t>
            </a:r>
          </a:p>
        </p:txBody>
      </p:sp>
      <p:sp>
        <p:nvSpPr>
          <p:cNvPr id="8" name="TextBox 7">
            <a:extLst>
              <a:ext uri="{FF2B5EF4-FFF2-40B4-BE49-F238E27FC236}">
                <a16:creationId xmlns:a16="http://schemas.microsoft.com/office/drawing/2014/main" id="{EBA6A9A3-F627-0E58-8C5D-0E378763FAE2}"/>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11" name="Picture 10">
            <a:extLst>
              <a:ext uri="{FF2B5EF4-FFF2-40B4-BE49-F238E27FC236}">
                <a16:creationId xmlns:a16="http://schemas.microsoft.com/office/drawing/2014/main" id="{DF4AF7AB-F689-5AF9-7ABA-D216AFCF4E1A}"/>
              </a:ext>
            </a:extLst>
          </p:cNvPr>
          <p:cNvPicPr>
            <a:picLocks noChangeAspect="1"/>
          </p:cNvPicPr>
          <p:nvPr/>
        </p:nvPicPr>
        <p:blipFill>
          <a:blip r:embed="rId4"/>
          <a:stretch>
            <a:fillRect/>
          </a:stretch>
        </p:blipFill>
        <p:spPr>
          <a:xfrm>
            <a:off x="2053177" y="1834815"/>
            <a:ext cx="5220459" cy="41891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391551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Logistic Regression Model</a:t>
            </a:r>
          </a:p>
        </p:txBody>
      </p:sp>
      <p:pic>
        <p:nvPicPr>
          <p:cNvPr id="8" name="Picture 7">
            <a:extLst>
              <a:ext uri="{FF2B5EF4-FFF2-40B4-BE49-F238E27FC236}">
                <a16:creationId xmlns:a16="http://schemas.microsoft.com/office/drawing/2014/main" id="{E2181FBA-BB61-B1DE-305D-5D5D0BFEA3FA}"/>
              </a:ext>
            </a:extLst>
          </p:cNvPr>
          <p:cNvPicPr>
            <a:picLocks noChangeAspect="1"/>
          </p:cNvPicPr>
          <p:nvPr/>
        </p:nvPicPr>
        <p:blipFill>
          <a:blip r:embed="rId4"/>
          <a:stretch>
            <a:fillRect/>
          </a:stretch>
        </p:blipFill>
        <p:spPr>
          <a:xfrm>
            <a:off x="2202528" y="1605883"/>
            <a:ext cx="4891000" cy="4498065"/>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8002D59D-AAFC-5C22-CDA0-3357C4EA0F4C}"/>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202458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2687782" y="812800"/>
            <a:ext cx="3754581"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Theoretical Basis</a:t>
            </a:r>
          </a:p>
        </p:txBody>
      </p:sp>
      <p:pic>
        <p:nvPicPr>
          <p:cNvPr id="6" name="Picture 5">
            <a:extLst>
              <a:ext uri="{FF2B5EF4-FFF2-40B4-BE49-F238E27FC236}">
                <a16:creationId xmlns:a16="http://schemas.microsoft.com/office/drawing/2014/main" id="{C9AF6B5E-8550-260D-03EC-9C00BA2A59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Text Box 22">
            <a:extLst>
              <a:ext uri="{FF2B5EF4-FFF2-40B4-BE49-F238E27FC236}">
                <a16:creationId xmlns:a16="http://schemas.microsoft.com/office/drawing/2014/main" id="{B368AFCA-A571-EAB4-2E0C-67B05280826F}"/>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5" name="TextBox 4">
            <a:extLst>
              <a:ext uri="{FF2B5EF4-FFF2-40B4-BE49-F238E27FC236}">
                <a16:creationId xmlns:a16="http://schemas.microsoft.com/office/drawing/2014/main" id="{F2326B9F-E53D-65BF-FE16-C4E3C2DD6899}"/>
              </a:ext>
            </a:extLst>
          </p:cNvPr>
          <p:cNvSpPr txBox="1"/>
          <p:nvPr/>
        </p:nvSpPr>
        <p:spPr>
          <a:xfrm>
            <a:off x="876299" y="1405683"/>
            <a:ext cx="7574973"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Electricity is the flow of electrical power or charge. The electricity that we use is a secondary energy source because it is produced by converting primary sources which are renewable or nonrenewable energy such as coal, natural gas, nuclear energy, solar energy, and wind energy, into electrical power.</a:t>
            </a:r>
          </a:p>
        </p:txBody>
      </p:sp>
      <p:pic>
        <p:nvPicPr>
          <p:cNvPr id="15" name="Picture 14">
            <a:extLst>
              <a:ext uri="{FF2B5EF4-FFF2-40B4-BE49-F238E27FC236}">
                <a16:creationId xmlns:a16="http://schemas.microsoft.com/office/drawing/2014/main" id="{CF06BDB7-88E6-447B-31A7-F6F824C6A5CC}"/>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1579419" y="2461133"/>
            <a:ext cx="6280495" cy="3797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6981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Logistic Regression Model</a:t>
            </a:r>
          </a:p>
        </p:txBody>
      </p:sp>
      <p:pic>
        <p:nvPicPr>
          <p:cNvPr id="8" name="Picture 7">
            <a:extLst>
              <a:ext uri="{FF2B5EF4-FFF2-40B4-BE49-F238E27FC236}">
                <a16:creationId xmlns:a16="http://schemas.microsoft.com/office/drawing/2014/main" id="{2C20BB05-192C-0A99-E590-2451E085EED1}"/>
              </a:ext>
            </a:extLst>
          </p:cNvPr>
          <p:cNvPicPr>
            <a:picLocks noChangeAspect="1"/>
          </p:cNvPicPr>
          <p:nvPr/>
        </p:nvPicPr>
        <p:blipFill>
          <a:blip r:embed="rId4"/>
          <a:stretch>
            <a:fillRect/>
          </a:stretch>
        </p:blipFill>
        <p:spPr>
          <a:xfrm>
            <a:off x="2494432" y="1971455"/>
            <a:ext cx="4506099" cy="3492823"/>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237B30CF-3CE9-9636-C57F-74315BB4C590}"/>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42484014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Logistic Regression Model</a:t>
            </a:r>
          </a:p>
        </p:txBody>
      </p:sp>
      <p:pic>
        <p:nvPicPr>
          <p:cNvPr id="8" name="Picture 7">
            <a:extLst>
              <a:ext uri="{FF2B5EF4-FFF2-40B4-BE49-F238E27FC236}">
                <a16:creationId xmlns:a16="http://schemas.microsoft.com/office/drawing/2014/main" id="{AF74D205-6B44-680D-8F7A-245BF8C5160E}"/>
              </a:ext>
            </a:extLst>
          </p:cNvPr>
          <p:cNvPicPr>
            <a:picLocks noChangeAspect="1"/>
          </p:cNvPicPr>
          <p:nvPr/>
        </p:nvPicPr>
        <p:blipFill>
          <a:blip r:embed="rId4"/>
          <a:stretch>
            <a:fillRect/>
          </a:stretch>
        </p:blipFill>
        <p:spPr>
          <a:xfrm>
            <a:off x="2121554" y="1858035"/>
            <a:ext cx="4667901" cy="4058216"/>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4A8A3CA6-804C-16BF-FB09-5D09F3406647}"/>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1822306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Logistic Regression Model</a:t>
            </a:r>
          </a:p>
        </p:txBody>
      </p:sp>
      <p:pic>
        <p:nvPicPr>
          <p:cNvPr id="8" name="Picture 7">
            <a:extLst>
              <a:ext uri="{FF2B5EF4-FFF2-40B4-BE49-F238E27FC236}">
                <a16:creationId xmlns:a16="http://schemas.microsoft.com/office/drawing/2014/main" id="{8EB0C085-76B4-4EAF-3C83-ED9CAF0B328B}"/>
              </a:ext>
            </a:extLst>
          </p:cNvPr>
          <p:cNvPicPr>
            <a:picLocks noChangeAspect="1"/>
          </p:cNvPicPr>
          <p:nvPr/>
        </p:nvPicPr>
        <p:blipFill>
          <a:blip r:embed="rId4"/>
          <a:stretch>
            <a:fillRect/>
          </a:stretch>
        </p:blipFill>
        <p:spPr>
          <a:xfrm>
            <a:off x="2614339" y="2323946"/>
            <a:ext cx="3915321" cy="2210108"/>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C62044C0-81F1-F9E1-8E53-69E36FD62EAB}"/>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spTree>
    <p:extLst>
      <p:ext uri="{BB962C8B-B14F-4D97-AF65-F5344CB8AC3E}">
        <p14:creationId xmlns:p14="http://schemas.microsoft.com/office/powerpoint/2010/main" val="6207758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9" name="Picture 8">
            <a:extLst>
              <a:ext uri="{FF2B5EF4-FFF2-40B4-BE49-F238E27FC236}">
                <a16:creationId xmlns:a16="http://schemas.microsoft.com/office/drawing/2014/main" id="{173DEFD2-2D9C-4D86-A8DE-EC6A9F1D4C3E}"/>
              </a:ext>
            </a:extLst>
          </p:cNvPr>
          <p:cNvPicPr>
            <a:picLocks noChangeAspect="1"/>
          </p:cNvPicPr>
          <p:nvPr/>
        </p:nvPicPr>
        <p:blipFill>
          <a:blip r:embed="rId4"/>
          <a:stretch>
            <a:fillRect/>
          </a:stretch>
        </p:blipFill>
        <p:spPr>
          <a:xfrm>
            <a:off x="1900565" y="1944365"/>
            <a:ext cx="5372116" cy="37734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67320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8" name="Picture 7">
            <a:extLst>
              <a:ext uri="{FF2B5EF4-FFF2-40B4-BE49-F238E27FC236}">
                <a16:creationId xmlns:a16="http://schemas.microsoft.com/office/drawing/2014/main" id="{127F22CF-D505-F1EE-EF92-69997B044B73}"/>
              </a:ext>
            </a:extLst>
          </p:cNvPr>
          <p:cNvPicPr>
            <a:picLocks noChangeAspect="1"/>
          </p:cNvPicPr>
          <p:nvPr/>
        </p:nvPicPr>
        <p:blipFill>
          <a:blip r:embed="rId4"/>
          <a:stretch>
            <a:fillRect/>
          </a:stretch>
        </p:blipFill>
        <p:spPr>
          <a:xfrm>
            <a:off x="1934714" y="1722670"/>
            <a:ext cx="5519031" cy="442871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22213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8" name="Picture 7">
            <a:extLst>
              <a:ext uri="{FF2B5EF4-FFF2-40B4-BE49-F238E27FC236}">
                <a16:creationId xmlns:a16="http://schemas.microsoft.com/office/drawing/2014/main" id="{A45C0FDA-D9F5-89E8-25B5-29F63FCD0F1C}"/>
              </a:ext>
            </a:extLst>
          </p:cNvPr>
          <p:cNvPicPr>
            <a:picLocks noChangeAspect="1"/>
          </p:cNvPicPr>
          <p:nvPr/>
        </p:nvPicPr>
        <p:blipFill>
          <a:blip r:embed="rId4"/>
          <a:stretch>
            <a:fillRect/>
          </a:stretch>
        </p:blipFill>
        <p:spPr>
          <a:xfrm>
            <a:off x="1733071" y="1739828"/>
            <a:ext cx="5840206" cy="4016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0174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8" name="Picture 7">
            <a:extLst>
              <a:ext uri="{FF2B5EF4-FFF2-40B4-BE49-F238E27FC236}">
                <a16:creationId xmlns:a16="http://schemas.microsoft.com/office/drawing/2014/main" id="{C2C09973-D18E-9BD4-5B31-118A8F2F2225}"/>
              </a:ext>
            </a:extLst>
          </p:cNvPr>
          <p:cNvPicPr>
            <a:picLocks noChangeAspect="1"/>
          </p:cNvPicPr>
          <p:nvPr/>
        </p:nvPicPr>
        <p:blipFill>
          <a:blip r:embed="rId4"/>
          <a:stretch>
            <a:fillRect/>
          </a:stretch>
        </p:blipFill>
        <p:spPr>
          <a:xfrm>
            <a:off x="1831398" y="2159017"/>
            <a:ext cx="5920220" cy="3325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032342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8" name="Picture 7">
            <a:extLst>
              <a:ext uri="{FF2B5EF4-FFF2-40B4-BE49-F238E27FC236}">
                <a16:creationId xmlns:a16="http://schemas.microsoft.com/office/drawing/2014/main" id="{173820B0-6F36-0E90-4473-C4AFF03F4F79}"/>
              </a:ext>
            </a:extLst>
          </p:cNvPr>
          <p:cNvPicPr>
            <a:picLocks noChangeAspect="1"/>
          </p:cNvPicPr>
          <p:nvPr/>
        </p:nvPicPr>
        <p:blipFill>
          <a:blip r:embed="rId4"/>
          <a:stretch>
            <a:fillRect/>
          </a:stretch>
        </p:blipFill>
        <p:spPr>
          <a:xfrm>
            <a:off x="1931669" y="1824038"/>
            <a:ext cx="5504467" cy="4426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281366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0" y="1331785"/>
            <a:ext cx="3170151"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KNN Model</a:t>
            </a:r>
          </a:p>
        </p:txBody>
      </p:sp>
      <p:sp>
        <p:nvSpPr>
          <p:cNvPr id="3" name="TextBox 2">
            <a:extLst>
              <a:ext uri="{FF2B5EF4-FFF2-40B4-BE49-F238E27FC236}">
                <a16:creationId xmlns:a16="http://schemas.microsoft.com/office/drawing/2014/main" id="{04B6A530-F846-8D35-FE93-EE55175EF87F}"/>
              </a:ext>
            </a:extLst>
          </p:cNvPr>
          <p:cNvSpPr txBox="1"/>
          <p:nvPr/>
        </p:nvSpPr>
        <p:spPr>
          <a:xfrm>
            <a:off x="5905209" y="1373339"/>
            <a:ext cx="2734945" cy="307777"/>
          </a:xfrm>
          <a:prstGeom prst="rect">
            <a:avLst/>
          </a:prstGeom>
          <a:noFill/>
        </p:spPr>
        <p:txBody>
          <a:bodyPr wrap="square" rtlCol="0">
            <a:spAutoFit/>
          </a:bodyPr>
          <a:lstStyle>
            <a:defPPr>
              <a:defRPr lang="en-US"/>
            </a:defPPr>
            <a:lvl1pPr algn="ctr"/>
          </a:lstStyle>
          <a:p>
            <a:r>
              <a:rPr lang="en-US" sz="1400" dirty="0">
                <a:latin typeface="Arial" panose="020B0604020202020204" pitchFamily="34" charset="0"/>
                <a:cs typeface="Arial" panose="020B0604020202020204" pitchFamily="34" charset="0"/>
              </a:rPr>
              <a:t>Cross-sectional variables</a:t>
            </a:r>
          </a:p>
        </p:txBody>
      </p:sp>
      <p:pic>
        <p:nvPicPr>
          <p:cNvPr id="8" name="Picture 7">
            <a:extLst>
              <a:ext uri="{FF2B5EF4-FFF2-40B4-BE49-F238E27FC236}">
                <a16:creationId xmlns:a16="http://schemas.microsoft.com/office/drawing/2014/main" id="{69EDC4B5-272F-513D-AA2F-C25710033C2C}"/>
              </a:ext>
            </a:extLst>
          </p:cNvPr>
          <p:cNvPicPr>
            <a:picLocks noChangeAspect="1"/>
          </p:cNvPicPr>
          <p:nvPr/>
        </p:nvPicPr>
        <p:blipFill rotWithShape="1">
          <a:blip r:embed="rId4"/>
          <a:srcRect b="73255"/>
          <a:stretch/>
        </p:blipFill>
        <p:spPr>
          <a:xfrm>
            <a:off x="595587" y="1624839"/>
            <a:ext cx="4523807" cy="1253080"/>
          </a:xfrm>
          <a:prstGeom prst="rect">
            <a:avLst/>
          </a:prstGeom>
        </p:spPr>
      </p:pic>
      <p:pic>
        <p:nvPicPr>
          <p:cNvPr id="9" name="Picture 8">
            <a:extLst>
              <a:ext uri="{FF2B5EF4-FFF2-40B4-BE49-F238E27FC236}">
                <a16:creationId xmlns:a16="http://schemas.microsoft.com/office/drawing/2014/main" id="{C941D680-D57E-3F98-CC00-F2383733C8F9}"/>
              </a:ext>
            </a:extLst>
          </p:cNvPr>
          <p:cNvPicPr>
            <a:picLocks noChangeAspect="1"/>
          </p:cNvPicPr>
          <p:nvPr/>
        </p:nvPicPr>
        <p:blipFill rotWithShape="1">
          <a:blip r:embed="rId4"/>
          <a:srcRect t="29100"/>
          <a:stretch/>
        </p:blipFill>
        <p:spPr>
          <a:xfrm>
            <a:off x="4024606" y="2434986"/>
            <a:ext cx="4523807" cy="332191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A38BF396-C1AB-2121-BD46-365CA5FA088D}"/>
              </a:ext>
            </a:extLst>
          </p:cNvPr>
          <p:cNvPicPr>
            <a:picLocks noChangeAspect="1"/>
          </p:cNvPicPr>
          <p:nvPr/>
        </p:nvPicPr>
        <p:blipFill>
          <a:blip r:embed="rId5"/>
          <a:stretch>
            <a:fillRect/>
          </a:stretch>
        </p:blipFill>
        <p:spPr>
          <a:xfrm>
            <a:off x="823826" y="3170973"/>
            <a:ext cx="3038059" cy="516054"/>
          </a:xfrm>
          <a:prstGeom prst="rect">
            <a:avLst/>
          </a:prstGeom>
        </p:spPr>
      </p:pic>
    </p:spTree>
    <p:extLst>
      <p:ext uri="{BB962C8B-B14F-4D97-AF65-F5344CB8AC3E}">
        <p14:creationId xmlns:p14="http://schemas.microsoft.com/office/powerpoint/2010/main" val="5544219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8" name="TextBox 7">
            <a:extLst>
              <a:ext uri="{FF2B5EF4-FFF2-40B4-BE49-F238E27FC236}">
                <a16:creationId xmlns:a16="http://schemas.microsoft.com/office/drawing/2014/main" id="{2AE1AF88-B0E9-57AE-894B-246EB005D47D}"/>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p:txBody>
      </p:sp>
      <p:pic>
        <p:nvPicPr>
          <p:cNvPr id="3" name="Picture 2">
            <a:extLst>
              <a:ext uri="{FF2B5EF4-FFF2-40B4-BE49-F238E27FC236}">
                <a16:creationId xmlns:a16="http://schemas.microsoft.com/office/drawing/2014/main" id="{AD948F7A-DE10-9910-8AB1-379195337832}"/>
              </a:ext>
            </a:extLst>
          </p:cNvPr>
          <p:cNvPicPr>
            <a:picLocks noChangeAspect="1"/>
          </p:cNvPicPr>
          <p:nvPr/>
        </p:nvPicPr>
        <p:blipFill>
          <a:blip r:embed="rId4"/>
          <a:stretch>
            <a:fillRect/>
          </a:stretch>
        </p:blipFill>
        <p:spPr>
          <a:xfrm>
            <a:off x="2065644" y="1661668"/>
            <a:ext cx="4432138" cy="444228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A3AAA35F-D6F3-180F-F2D2-91438822294B}"/>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1113732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3180194" y="743214"/>
            <a:ext cx="2734945"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Methodology</a:t>
            </a:r>
            <a:endParaRPr lang="zh-CN" altLang="en-US" sz="3600" dirty="0"/>
          </a:p>
        </p:txBody>
      </p:sp>
      <p:pic>
        <p:nvPicPr>
          <p:cNvPr id="3" name="Picture 2">
            <a:extLst>
              <a:ext uri="{FF2B5EF4-FFF2-40B4-BE49-F238E27FC236}">
                <a16:creationId xmlns:a16="http://schemas.microsoft.com/office/drawing/2014/main" id="{362C533E-073D-7FD9-2625-FFEF40638C5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6" name="Rectangle: Rounded Corners 5">
            <a:extLst>
              <a:ext uri="{FF2B5EF4-FFF2-40B4-BE49-F238E27FC236}">
                <a16:creationId xmlns:a16="http://schemas.microsoft.com/office/drawing/2014/main" id="{DDE96DD4-475D-07B9-A555-F414CB2D6448}"/>
              </a:ext>
            </a:extLst>
          </p:cNvPr>
          <p:cNvSpPr/>
          <p:nvPr/>
        </p:nvSpPr>
        <p:spPr>
          <a:xfrm>
            <a:off x="3821084" y="1526841"/>
            <a:ext cx="1529539" cy="3680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2D5EFE3-1183-7B67-CA8F-A8689D5B68CC}"/>
              </a:ext>
            </a:extLst>
          </p:cNvPr>
          <p:cNvSpPr txBox="1"/>
          <p:nvPr/>
        </p:nvSpPr>
        <p:spPr>
          <a:xfrm>
            <a:off x="3914225" y="1540438"/>
            <a:ext cx="1436398"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The Problem</a:t>
            </a:r>
          </a:p>
        </p:txBody>
      </p:sp>
      <p:sp>
        <p:nvSpPr>
          <p:cNvPr id="8" name="TextBox 7">
            <a:extLst>
              <a:ext uri="{FF2B5EF4-FFF2-40B4-BE49-F238E27FC236}">
                <a16:creationId xmlns:a16="http://schemas.microsoft.com/office/drawing/2014/main" id="{1BCDF644-DC66-556A-48E3-15B5A56BD185}"/>
              </a:ext>
            </a:extLst>
          </p:cNvPr>
          <p:cNvSpPr txBox="1"/>
          <p:nvPr/>
        </p:nvSpPr>
        <p:spPr>
          <a:xfrm>
            <a:off x="719944" y="2677780"/>
            <a:ext cx="212485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Python Packages for Data Science</a:t>
            </a:r>
          </a:p>
        </p:txBody>
      </p:sp>
      <p:grpSp>
        <p:nvGrpSpPr>
          <p:cNvPr id="24" name="Group 23">
            <a:extLst>
              <a:ext uri="{FF2B5EF4-FFF2-40B4-BE49-F238E27FC236}">
                <a16:creationId xmlns:a16="http://schemas.microsoft.com/office/drawing/2014/main" id="{2669F559-D6E1-0D08-87F8-DE0A4BD2090E}"/>
              </a:ext>
            </a:extLst>
          </p:cNvPr>
          <p:cNvGrpSpPr/>
          <p:nvPr/>
        </p:nvGrpSpPr>
        <p:grpSpPr>
          <a:xfrm>
            <a:off x="690617" y="2192974"/>
            <a:ext cx="2417536" cy="340255"/>
            <a:chOff x="690617" y="2176254"/>
            <a:chExt cx="2417536" cy="340255"/>
          </a:xfrm>
        </p:grpSpPr>
        <p:sp>
          <p:nvSpPr>
            <p:cNvPr id="9" name="Rectangle: Rounded Corners 8">
              <a:extLst>
                <a:ext uri="{FF2B5EF4-FFF2-40B4-BE49-F238E27FC236}">
                  <a16:creationId xmlns:a16="http://schemas.microsoft.com/office/drawing/2014/main" id="{A254B7DA-48B4-9DD6-94A7-6CF1F7E7B6DE}"/>
                </a:ext>
              </a:extLst>
            </p:cNvPr>
            <p:cNvSpPr/>
            <p:nvPr/>
          </p:nvSpPr>
          <p:spPr>
            <a:xfrm>
              <a:off x="690617" y="2177346"/>
              <a:ext cx="2417536" cy="339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51003286-C3B9-1517-F661-A47E830D412F}"/>
                </a:ext>
              </a:extLst>
            </p:cNvPr>
            <p:cNvSpPr txBox="1"/>
            <p:nvPr/>
          </p:nvSpPr>
          <p:spPr>
            <a:xfrm>
              <a:off x="765194" y="2176254"/>
              <a:ext cx="2328006"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Understanding the Data</a:t>
              </a:r>
            </a:p>
          </p:txBody>
        </p:sp>
      </p:grpSp>
      <p:grpSp>
        <p:nvGrpSpPr>
          <p:cNvPr id="25" name="Group 24">
            <a:extLst>
              <a:ext uri="{FF2B5EF4-FFF2-40B4-BE49-F238E27FC236}">
                <a16:creationId xmlns:a16="http://schemas.microsoft.com/office/drawing/2014/main" id="{1327680C-F5A5-D7A7-856A-0FD51BCBE65A}"/>
              </a:ext>
            </a:extLst>
          </p:cNvPr>
          <p:cNvGrpSpPr/>
          <p:nvPr/>
        </p:nvGrpSpPr>
        <p:grpSpPr>
          <a:xfrm>
            <a:off x="3790018" y="2171967"/>
            <a:ext cx="1854545" cy="410109"/>
            <a:chOff x="3685423" y="2171967"/>
            <a:chExt cx="1854545" cy="410109"/>
          </a:xfrm>
        </p:grpSpPr>
        <p:sp>
          <p:nvSpPr>
            <p:cNvPr id="10" name="Rectangle: Rounded Corners 9">
              <a:extLst>
                <a:ext uri="{FF2B5EF4-FFF2-40B4-BE49-F238E27FC236}">
                  <a16:creationId xmlns:a16="http://schemas.microsoft.com/office/drawing/2014/main" id="{0595D24C-593F-9447-13A3-34841E64DD07}"/>
                </a:ext>
              </a:extLst>
            </p:cNvPr>
            <p:cNvSpPr/>
            <p:nvPr/>
          </p:nvSpPr>
          <p:spPr>
            <a:xfrm>
              <a:off x="3685423" y="2171967"/>
              <a:ext cx="1854545" cy="4101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2CE2DE4-62A8-19C5-B597-3CFB4AB912EB}"/>
                </a:ext>
              </a:extLst>
            </p:cNvPr>
            <p:cNvSpPr txBox="1"/>
            <p:nvPr/>
          </p:nvSpPr>
          <p:spPr>
            <a:xfrm>
              <a:off x="3871613" y="2205214"/>
              <a:ext cx="1587051"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Data Wrangling </a:t>
              </a:r>
            </a:p>
          </p:txBody>
        </p:sp>
      </p:grpSp>
      <p:sp>
        <p:nvSpPr>
          <p:cNvPr id="14" name="TextBox 13">
            <a:extLst>
              <a:ext uri="{FF2B5EF4-FFF2-40B4-BE49-F238E27FC236}">
                <a16:creationId xmlns:a16="http://schemas.microsoft.com/office/drawing/2014/main" id="{066F7F11-C71F-5CA2-302C-06D1997CCD3A}"/>
              </a:ext>
            </a:extLst>
          </p:cNvPr>
          <p:cNvSpPr txBox="1"/>
          <p:nvPr/>
        </p:nvSpPr>
        <p:spPr>
          <a:xfrm>
            <a:off x="3007310" y="3468915"/>
            <a:ext cx="3315658"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Dealing with Missing Values in Python</a:t>
            </a:r>
          </a:p>
        </p:txBody>
      </p:sp>
      <p:grpSp>
        <p:nvGrpSpPr>
          <p:cNvPr id="26" name="Group 25">
            <a:extLst>
              <a:ext uri="{FF2B5EF4-FFF2-40B4-BE49-F238E27FC236}">
                <a16:creationId xmlns:a16="http://schemas.microsoft.com/office/drawing/2014/main" id="{AA739B5A-B9BA-84AB-C432-2C98F430FD8C}"/>
              </a:ext>
            </a:extLst>
          </p:cNvPr>
          <p:cNvGrpSpPr/>
          <p:nvPr/>
        </p:nvGrpSpPr>
        <p:grpSpPr>
          <a:xfrm>
            <a:off x="6326428" y="2192974"/>
            <a:ext cx="1544320" cy="354393"/>
            <a:chOff x="6326428" y="2195206"/>
            <a:chExt cx="1544320" cy="354393"/>
          </a:xfrm>
        </p:grpSpPr>
        <p:sp>
          <p:nvSpPr>
            <p:cNvPr id="12" name="Rectangle: Rounded Corners 11">
              <a:extLst>
                <a:ext uri="{FF2B5EF4-FFF2-40B4-BE49-F238E27FC236}">
                  <a16:creationId xmlns:a16="http://schemas.microsoft.com/office/drawing/2014/main" id="{D9DC1F72-6C77-1C91-94D3-45C5325C4575}"/>
                </a:ext>
              </a:extLst>
            </p:cNvPr>
            <p:cNvSpPr/>
            <p:nvPr/>
          </p:nvSpPr>
          <p:spPr>
            <a:xfrm>
              <a:off x="6326428" y="2200262"/>
              <a:ext cx="1544320" cy="3493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7136D3DF-E139-BE14-3E6B-8D23BCC2CC39}"/>
                </a:ext>
              </a:extLst>
            </p:cNvPr>
            <p:cNvSpPr txBox="1"/>
            <p:nvPr/>
          </p:nvSpPr>
          <p:spPr>
            <a:xfrm>
              <a:off x="6729973" y="2195206"/>
              <a:ext cx="952677"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EDA</a:t>
              </a:r>
            </a:p>
          </p:txBody>
        </p:sp>
      </p:grpSp>
      <p:sp>
        <p:nvSpPr>
          <p:cNvPr id="16" name="TextBox 15">
            <a:extLst>
              <a:ext uri="{FF2B5EF4-FFF2-40B4-BE49-F238E27FC236}">
                <a16:creationId xmlns:a16="http://schemas.microsoft.com/office/drawing/2014/main" id="{1949667F-65D1-FFC3-20CA-783DED7B9088}"/>
              </a:ext>
            </a:extLst>
          </p:cNvPr>
          <p:cNvSpPr txBox="1"/>
          <p:nvPr/>
        </p:nvSpPr>
        <p:spPr>
          <a:xfrm>
            <a:off x="5796736" y="3360789"/>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Correlation-Statistics</a:t>
            </a:r>
          </a:p>
        </p:txBody>
      </p:sp>
      <p:grpSp>
        <p:nvGrpSpPr>
          <p:cNvPr id="27" name="Group 26">
            <a:extLst>
              <a:ext uri="{FF2B5EF4-FFF2-40B4-BE49-F238E27FC236}">
                <a16:creationId xmlns:a16="http://schemas.microsoft.com/office/drawing/2014/main" id="{91FC2F43-667A-3B4B-00C0-75B19DBD6DAF}"/>
              </a:ext>
            </a:extLst>
          </p:cNvPr>
          <p:cNvGrpSpPr/>
          <p:nvPr/>
        </p:nvGrpSpPr>
        <p:grpSpPr>
          <a:xfrm>
            <a:off x="2379859" y="4404837"/>
            <a:ext cx="4795154" cy="369332"/>
            <a:chOff x="2379859" y="4404837"/>
            <a:chExt cx="4795154" cy="369332"/>
          </a:xfrm>
        </p:grpSpPr>
        <p:sp>
          <p:nvSpPr>
            <p:cNvPr id="17" name="Rectangle: Rounded Corners 16">
              <a:extLst>
                <a:ext uri="{FF2B5EF4-FFF2-40B4-BE49-F238E27FC236}">
                  <a16:creationId xmlns:a16="http://schemas.microsoft.com/office/drawing/2014/main" id="{3EEE181E-9AFC-75D8-A051-274BDADB83CF}"/>
                </a:ext>
              </a:extLst>
            </p:cNvPr>
            <p:cNvSpPr/>
            <p:nvPr/>
          </p:nvSpPr>
          <p:spPr>
            <a:xfrm>
              <a:off x="2379859" y="4420088"/>
              <a:ext cx="4795154" cy="3540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1E6EB3B7-BDA0-4A23-6734-78CA65110E01}"/>
                </a:ext>
              </a:extLst>
            </p:cNvPr>
            <p:cNvSpPr txBox="1"/>
            <p:nvPr/>
          </p:nvSpPr>
          <p:spPr>
            <a:xfrm>
              <a:off x="2706478" y="4404837"/>
              <a:ext cx="4141916" cy="338554"/>
            </a:xfrm>
            <a:prstGeom prst="rect">
              <a:avLst/>
            </a:prstGeom>
            <a:noFill/>
          </p:spPr>
          <p:txBody>
            <a:bodyPr wrap="square" rtlCol="0">
              <a:spAutoFit/>
            </a:bodyPr>
            <a:lstStyle/>
            <a:p>
              <a:r>
                <a:rPr lang="en-US" sz="1600" dirty="0">
                  <a:solidFill>
                    <a:schemeClr val="bg1"/>
                  </a:solidFill>
                  <a:latin typeface="Arial" panose="020B0604020202020204" pitchFamily="34" charset="0"/>
                  <a:cs typeface="Arial" panose="020B0604020202020204" pitchFamily="34" charset="0"/>
                </a:rPr>
                <a:t>Model: Fitting, Prediction, and Evaluation</a:t>
              </a:r>
            </a:p>
          </p:txBody>
        </p:sp>
      </p:grpSp>
      <p:sp>
        <p:nvSpPr>
          <p:cNvPr id="19" name="TextBox 18">
            <a:extLst>
              <a:ext uri="{FF2B5EF4-FFF2-40B4-BE49-F238E27FC236}">
                <a16:creationId xmlns:a16="http://schemas.microsoft.com/office/drawing/2014/main" id="{7E4611AC-4FD8-E3D0-6ECE-0A78FCCB7222}"/>
              </a:ext>
            </a:extLst>
          </p:cNvPr>
          <p:cNvSpPr txBox="1"/>
          <p:nvPr/>
        </p:nvSpPr>
        <p:spPr>
          <a:xfrm>
            <a:off x="3066409" y="4951383"/>
            <a:ext cx="2734945"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Cross-sectional variables</a:t>
            </a:r>
          </a:p>
        </p:txBody>
      </p:sp>
      <p:sp>
        <p:nvSpPr>
          <p:cNvPr id="20" name="TextBox 19">
            <a:extLst>
              <a:ext uri="{FF2B5EF4-FFF2-40B4-BE49-F238E27FC236}">
                <a16:creationId xmlns:a16="http://schemas.microsoft.com/office/drawing/2014/main" id="{F8E73C7B-153D-DE2B-C090-7D17209FEE74}"/>
              </a:ext>
            </a:extLst>
          </p:cNvPr>
          <p:cNvSpPr txBox="1"/>
          <p:nvPr/>
        </p:nvSpPr>
        <p:spPr>
          <a:xfrm>
            <a:off x="2342991" y="5469020"/>
            <a:ext cx="4821383"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Time Series Depends on stationarity (Autoregressive, moving average, ARIMA)</a:t>
            </a:r>
          </a:p>
        </p:txBody>
      </p:sp>
      <p:sp>
        <p:nvSpPr>
          <p:cNvPr id="21" name="TextBox 20">
            <a:extLst>
              <a:ext uri="{FF2B5EF4-FFF2-40B4-BE49-F238E27FC236}">
                <a16:creationId xmlns:a16="http://schemas.microsoft.com/office/drawing/2014/main" id="{092B5ED4-CD52-FFFA-4D5F-23834B921D99}"/>
              </a:ext>
            </a:extLst>
          </p:cNvPr>
          <p:cNvSpPr txBox="1"/>
          <p:nvPr/>
        </p:nvSpPr>
        <p:spPr>
          <a:xfrm>
            <a:off x="3402165" y="2764702"/>
            <a:ext cx="2124855"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Pre-processing Data in Python</a:t>
            </a:r>
          </a:p>
        </p:txBody>
      </p:sp>
      <p:sp>
        <p:nvSpPr>
          <p:cNvPr id="22" name="TextBox 21">
            <a:extLst>
              <a:ext uri="{FF2B5EF4-FFF2-40B4-BE49-F238E27FC236}">
                <a16:creationId xmlns:a16="http://schemas.microsoft.com/office/drawing/2014/main" id="{E1CF9B74-5F38-42A1-0178-1BA7466C810E}"/>
              </a:ext>
            </a:extLst>
          </p:cNvPr>
          <p:cNvSpPr txBox="1"/>
          <p:nvPr/>
        </p:nvSpPr>
        <p:spPr>
          <a:xfrm>
            <a:off x="6084386" y="2824591"/>
            <a:ext cx="2124855"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Descriptive Statistics</a:t>
            </a:r>
          </a:p>
        </p:txBody>
      </p:sp>
      <p:sp>
        <p:nvSpPr>
          <p:cNvPr id="23" name="TextBox 22">
            <a:extLst>
              <a:ext uri="{FF2B5EF4-FFF2-40B4-BE49-F238E27FC236}">
                <a16:creationId xmlns:a16="http://schemas.microsoft.com/office/drawing/2014/main" id="{48A8E2C0-7564-AC02-171E-13CD3AAE23C6}"/>
              </a:ext>
            </a:extLst>
          </p:cNvPr>
          <p:cNvSpPr txBox="1"/>
          <p:nvPr/>
        </p:nvSpPr>
        <p:spPr>
          <a:xfrm>
            <a:off x="526460" y="3416239"/>
            <a:ext cx="2581693"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Importing, Merging, and Exporting Data in Python</a:t>
            </a:r>
          </a:p>
        </p:txBody>
      </p:sp>
      <p:sp>
        <p:nvSpPr>
          <p:cNvPr id="28" name="Text Box 22">
            <a:extLst>
              <a:ext uri="{FF2B5EF4-FFF2-40B4-BE49-F238E27FC236}">
                <a16:creationId xmlns:a16="http://schemas.microsoft.com/office/drawing/2014/main" id="{4606A635-1E55-039F-C21C-0B77A932DE9B}"/>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29" name="TextBox 28">
            <a:extLst>
              <a:ext uri="{FF2B5EF4-FFF2-40B4-BE49-F238E27FC236}">
                <a16:creationId xmlns:a16="http://schemas.microsoft.com/office/drawing/2014/main" id="{0784FC4C-EB58-7EE6-6D32-7405034A80E4}"/>
              </a:ext>
            </a:extLst>
          </p:cNvPr>
          <p:cNvSpPr txBox="1"/>
          <p:nvPr/>
        </p:nvSpPr>
        <p:spPr>
          <a:xfrm>
            <a:off x="5825389" y="3832354"/>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Visualization</a:t>
            </a:r>
          </a:p>
        </p:txBody>
      </p:sp>
    </p:spTree>
    <p:extLst>
      <p:ext uri="{BB962C8B-B14F-4D97-AF65-F5344CB8AC3E}">
        <p14:creationId xmlns:p14="http://schemas.microsoft.com/office/powerpoint/2010/main" val="198857926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8" name="TextBox 7">
            <a:extLst>
              <a:ext uri="{FF2B5EF4-FFF2-40B4-BE49-F238E27FC236}">
                <a16:creationId xmlns:a16="http://schemas.microsoft.com/office/drawing/2014/main" id="{2AE1AF88-B0E9-57AE-894B-246EB005D47D}"/>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Regression Model</a:t>
            </a:r>
          </a:p>
        </p:txBody>
      </p:sp>
      <p:pic>
        <p:nvPicPr>
          <p:cNvPr id="3" name="Picture 2">
            <a:extLst>
              <a:ext uri="{FF2B5EF4-FFF2-40B4-BE49-F238E27FC236}">
                <a16:creationId xmlns:a16="http://schemas.microsoft.com/office/drawing/2014/main" id="{566BFCA5-EA8B-1E5B-2DC2-78999A0F0D41}"/>
              </a:ext>
            </a:extLst>
          </p:cNvPr>
          <p:cNvPicPr>
            <a:picLocks noChangeAspect="1"/>
          </p:cNvPicPr>
          <p:nvPr/>
        </p:nvPicPr>
        <p:blipFill>
          <a:blip r:embed="rId4"/>
          <a:stretch>
            <a:fillRect/>
          </a:stretch>
        </p:blipFill>
        <p:spPr>
          <a:xfrm>
            <a:off x="1971646" y="1670339"/>
            <a:ext cx="4887515" cy="4727268"/>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172A6E69-3FA5-CEEF-B60E-307965A0C9BC}"/>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24217037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D4406E90-26C1-70F0-89D3-441742D3DFAA}"/>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p:txBody>
      </p:sp>
      <p:pic>
        <p:nvPicPr>
          <p:cNvPr id="9" name="Picture 8">
            <a:extLst>
              <a:ext uri="{FF2B5EF4-FFF2-40B4-BE49-F238E27FC236}">
                <a16:creationId xmlns:a16="http://schemas.microsoft.com/office/drawing/2014/main" id="{9EA51D56-2FAB-514D-2DB9-B8DAC471E735}"/>
              </a:ext>
            </a:extLst>
          </p:cNvPr>
          <p:cNvPicPr>
            <a:picLocks noChangeAspect="1"/>
          </p:cNvPicPr>
          <p:nvPr/>
        </p:nvPicPr>
        <p:blipFill>
          <a:blip r:embed="rId4"/>
          <a:stretch>
            <a:fillRect/>
          </a:stretch>
        </p:blipFill>
        <p:spPr>
          <a:xfrm>
            <a:off x="651577" y="2040980"/>
            <a:ext cx="7840845" cy="343587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3995F2FB-1F98-7246-D73A-62D4F64839F2}"/>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2984961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8DAEDDE1-D4B1-FC97-B8A6-75BBCAA82C6C}"/>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p:txBody>
      </p:sp>
      <p:pic>
        <p:nvPicPr>
          <p:cNvPr id="9" name="Picture 8">
            <a:extLst>
              <a:ext uri="{FF2B5EF4-FFF2-40B4-BE49-F238E27FC236}">
                <a16:creationId xmlns:a16="http://schemas.microsoft.com/office/drawing/2014/main" id="{659A5C48-84E5-DB27-8070-FAE550D1A2C7}"/>
              </a:ext>
            </a:extLst>
          </p:cNvPr>
          <p:cNvPicPr>
            <a:picLocks noChangeAspect="1"/>
          </p:cNvPicPr>
          <p:nvPr/>
        </p:nvPicPr>
        <p:blipFill rotWithShape="1">
          <a:blip r:embed="rId4"/>
          <a:srcRect r="9597" b="54114"/>
          <a:stretch/>
        </p:blipFill>
        <p:spPr>
          <a:xfrm>
            <a:off x="642853" y="2701372"/>
            <a:ext cx="4027575" cy="2710096"/>
          </a:xfrm>
          <a:prstGeom prst="rect">
            <a:avLst/>
          </a:prstGeom>
        </p:spPr>
      </p:pic>
      <p:pic>
        <p:nvPicPr>
          <p:cNvPr id="10" name="Picture 9">
            <a:extLst>
              <a:ext uri="{FF2B5EF4-FFF2-40B4-BE49-F238E27FC236}">
                <a16:creationId xmlns:a16="http://schemas.microsoft.com/office/drawing/2014/main" id="{C7300B11-F3CC-B75A-9CD8-1216E59655C3}"/>
              </a:ext>
            </a:extLst>
          </p:cNvPr>
          <p:cNvPicPr>
            <a:picLocks noChangeAspect="1"/>
          </p:cNvPicPr>
          <p:nvPr/>
        </p:nvPicPr>
        <p:blipFill rotWithShape="1">
          <a:blip r:embed="rId4"/>
          <a:srcRect t="45920"/>
          <a:stretch/>
        </p:blipFill>
        <p:spPr>
          <a:xfrm>
            <a:off x="4860030" y="2701372"/>
            <a:ext cx="3780124" cy="271009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5868377-6D45-EFDE-E9AF-469647C0DC89}"/>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14545256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7F5145B3-258B-FF4D-B5FB-36476B5C2685}"/>
              </a:ext>
            </a:extLst>
          </p:cNvPr>
          <p:cNvSpPr txBox="1"/>
          <p:nvPr/>
        </p:nvSpPr>
        <p:spPr>
          <a:xfrm>
            <a:off x="2870431" y="1331785"/>
            <a:ext cx="2553432"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a:p>
            <a:r>
              <a:rPr lang="en-US" sz="1600" dirty="0">
                <a:latin typeface="Arial" panose="020B0604020202020204" pitchFamily="34" charset="0"/>
                <a:cs typeface="Arial" panose="020B0604020202020204" pitchFamily="34" charset="0"/>
              </a:rPr>
              <a:t>Persistence Model</a:t>
            </a:r>
          </a:p>
        </p:txBody>
      </p:sp>
      <p:pic>
        <p:nvPicPr>
          <p:cNvPr id="9" name="Picture 8">
            <a:extLst>
              <a:ext uri="{FF2B5EF4-FFF2-40B4-BE49-F238E27FC236}">
                <a16:creationId xmlns:a16="http://schemas.microsoft.com/office/drawing/2014/main" id="{118C2D56-4BC1-5D42-9BFB-E712C08AEAB1}"/>
              </a:ext>
            </a:extLst>
          </p:cNvPr>
          <p:cNvPicPr>
            <a:picLocks noChangeAspect="1"/>
          </p:cNvPicPr>
          <p:nvPr/>
        </p:nvPicPr>
        <p:blipFill rotWithShape="1">
          <a:blip r:embed="rId4"/>
          <a:srcRect t="51078"/>
          <a:stretch/>
        </p:blipFill>
        <p:spPr>
          <a:xfrm>
            <a:off x="3962400" y="2619282"/>
            <a:ext cx="4620778" cy="3076887"/>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85DF793-2AAB-8BCA-6536-FE6093E29EFF}"/>
              </a:ext>
            </a:extLst>
          </p:cNvPr>
          <p:cNvPicPr>
            <a:picLocks noChangeAspect="1"/>
          </p:cNvPicPr>
          <p:nvPr/>
        </p:nvPicPr>
        <p:blipFill rotWithShape="1">
          <a:blip r:embed="rId4"/>
          <a:srcRect r="26369" b="49335"/>
          <a:stretch/>
        </p:blipFill>
        <p:spPr>
          <a:xfrm>
            <a:off x="576437" y="2564454"/>
            <a:ext cx="3402358" cy="3186545"/>
          </a:xfrm>
          <a:prstGeom prst="rect">
            <a:avLst/>
          </a:prstGeom>
        </p:spPr>
      </p:pic>
      <p:sp>
        <p:nvSpPr>
          <p:cNvPr id="3" name="TextBox 2">
            <a:extLst>
              <a:ext uri="{FF2B5EF4-FFF2-40B4-BE49-F238E27FC236}">
                <a16:creationId xmlns:a16="http://schemas.microsoft.com/office/drawing/2014/main" id="{6DDA20D1-FFA6-E2C0-3DA8-6AE872700511}"/>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24107981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4332B15F-691F-699B-1DB2-D97DAA73027C}"/>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p:txBody>
      </p:sp>
      <p:pic>
        <p:nvPicPr>
          <p:cNvPr id="9" name="Picture 8">
            <a:extLst>
              <a:ext uri="{FF2B5EF4-FFF2-40B4-BE49-F238E27FC236}">
                <a16:creationId xmlns:a16="http://schemas.microsoft.com/office/drawing/2014/main" id="{5710FC70-ACEE-F9D0-97A4-AFBFD002D040}"/>
              </a:ext>
            </a:extLst>
          </p:cNvPr>
          <p:cNvPicPr>
            <a:picLocks noChangeAspect="1"/>
          </p:cNvPicPr>
          <p:nvPr/>
        </p:nvPicPr>
        <p:blipFill>
          <a:blip r:embed="rId4"/>
          <a:stretch>
            <a:fillRect/>
          </a:stretch>
        </p:blipFill>
        <p:spPr>
          <a:xfrm>
            <a:off x="2454222" y="1670339"/>
            <a:ext cx="3796671" cy="46403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E7C0329-3724-131C-A9CE-50B9DAC76772}"/>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1078921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2">
            <a:extLst>
              <a:ext uri="{FF2B5EF4-FFF2-40B4-BE49-F238E27FC236}">
                <a16:creationId xmlns:a16="http://schemas.microsoft.com/office/drawing/2014/main" id="{8E00443E-821A-7FD0-2BE3-B8C9C5A988B4}"/>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6" name="Picture 5">
            <a:extLst>
              <a:ext uri="{FF2B5EF4-FFF2-40B4-BE49-F238E27FC236}">
                <a16:creationId xmlns:a16="http://schemas.microsoft.com/office/drawing/2014/main" id="{F72ADB47-456A-AD48-0097-74AF100E23C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标题 1">
            <a:extLst>
              <a:ext uri="{FF2B5EF4-FFF2-40B4-BE49-F238E27FC236}">
                <a16:creationId xmlns:a16="http://schemas.microsoft.com/office/drawing/2014/main" id="{944FAA78-5881-5E90-642D-27BA4344D9A4}"/>
              </a:ext>
            </a:extLst>
          </p:cNvPr>
          <p:cNvSpPr txBox="1">
            <a:spLocks/>
          </p:cNvSpPr>
          <p:nvPr/>
        </p:nvSpPr>
        <p:spPr bwMode="auto">
          <a:xfrm>
            <a:off x="503846" y="597883"/>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b="1" dirty="0">
                <a:latin typeface="微软雅黑" panose="020B0503020204020204" pitchFamily="34" charset="-122"/>
                <a:ea typeface="微软雅黑" panose="020B0503020204020204" pitchFamily="34" charset="-122"/>
              </a:rPr>
              <a:t>Application: Model: Fitting, Prediction, and Evaluation</a:t>
            </a:r>
          </a:p>
        </p:txBody>
      </p:sp>
      <p:sp>
        <p:nvSpPr>
          <p:cNvPr id="2" name="TextBox 1">
            <a:extLst>
              <a:ext uri="{FF2B5EF4-FFF2-40B4-BE49-F238E27FC236}">
                <a16:creationId xmlns:a16="http://schemas.microsoft.com/office/drawing/2014/main" id="{E8ECAD03-D2FE-5C01-6BB2-C040DC837FF4}"/>
              </a:ext>
            </a:extLst>
          </p:cNvPr>
          <p:cNvSpPr txBox="1"/>
          <p:nvPr/>
        </p:nvSpPr>
        <p:spPr>
          <a:xfrm>
            <a:off x="2870431" y="1331785"/>
            <a:ext cx="2553432"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ML: Autoregression Model</a:t>
            </a:r>
          </a:p>
        </p:txBody>
      </p:sp>
      <p:pic>
        <p:nvPicPr>
          <p:cNvPr id="9" name="Picture 8">
            <a:extLst>
              <a:ext uri="{FF2B5EF4-FFF2-40B4-BE49-F238E27FC236}">
                <a16:creationId xmlns:a16="http://schemas.microsoft.com/office/drawing/2014/main" id="{82CA8182-D04A-DF71-7DFF-866D85B21247}"/>
              </a:ext>
            </a:extLst>
          </p:cNvPr>
          <p:cNvPicPr>
            <a:picLocks noChangeAspect="1"/>
          </p:cNvPicPr>
          <p:nvPr/>
        </p:nvPicPr>
        <p:blipFill>
          <a:blip r:embed="rId4"/>
          <a:stretch>
            <a:fillRect/>
          </a:stretch>
        </p:blipFill>
        <p:spPr>
          <a:xfrm>
            <a:off x="1763923" y="1680918"/>
            <a:ext cx="5786804" cy="4567220"/>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9798ADD8-7E1B-7FE2-4CD2-4233DB11FED8}"/>
              </a:ext>
            </a:extLst>
          </p:cNvPr>
          <p:cNvSpPr txBox="1"/>
          <p:nvPr/>
        </p:nvSpPr>
        <p:spPr>
          <a:xfrm>
            <a:off x="6631900" y="1316018"/>
            <a:ext cx="1913501" cy="600164"/>
          </a:xfrm>
          <a:prstGeom prst="rect">
            <a:avLst/>
          </a:prstGeom>
          <a:noFill/>
        </p:spPr>
        <p:txBody>
          <a:bodyPr wrap="square" rtlCol="0">
            <a:spAutoFit/>
          </a:bodyPr>
          <a:lstStyle>
            <a:defPPr>
              <a:defRPr lang="en-US"/>
            </a:defPPr>
            <a:lvl1pPr algn="ctr"/>
          </a:lstStyle>
          <a:p>
            <a:r>
              <a:rPr lang="en-US" sz="1100" dirty="0">
                <a:latin typeface="Arial" panose="020B0604020202020204" pitchFamily="34" charset="0"/>
                <a:cs typeface="Arial" panose="020B0604020202020204" pitchFamily="34" charset="0"/>
              </a:rPr>
              <a:t>Time Series Depends on stationarity (Autoregressive, moving average, ARIMA)</a:t>
            </a:r>
          </a:p>
        </p:txBody>
      </p:sp>
    </p:spTree>
    <p:extLst>
      <p:ext uri="{BB962C8B-B14F-4D97-AF65-F5344CB8AC3E}">
        <p14:creationId xmlns:p14="http://schemas.microsoft.com/office/powerpoint/2010/main" val="22847580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3093200" y="812800"/>
            <a:ext cx="2734945"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Conclusion</a:t>
            </a:r>
            <a:endParaRPr lang="zh-CN" altLang="en-US" sz="3600" dirty="0"/>
          </a:p>
        </p:txBody>
      </p:sp>
      <p:pic>
        <p:nvPicPr>
          <p:cNvPr id="6" name="Picture 5">
            <a:extLst>
              <a:ext uri="{FF2B5EF4-FFF2-40B4-BE49-F238E27FC236}">
                <a16:creationId xmlns:a16="http://schemas.microsoft.com/office/drawing/2014/main" id="{C9AF6B5E-8550-260D-03EC-9C00BA2A5909}"/>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7" name="Text Box 22">
            <a:extLst>
              <a:ext uri="{FF2B5EF4-FFF2-40B4-BE49-F238E27FC236}">
                <a16:creationId xmlns:a16="http://schemas.microsoft.com/office/drawing/2014/main" id="{B368AFCA-A571-EAB4-2E0C-67B05280826F}"/>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3" name="TextBox 2">
            <a:extLst>
              <a:ext uri="{FF2B5EF4-FFF2-40B4-BE49-F238E27FC236}">
                <a16:creationId xmlns:a16="http://schemas.microsoft.com/office/drawing/2014/main" id="{22A363A9-9A29-C5EA-E2E3-E87D5E0D2E6E}"/>
              </a:ext>
            </a:extLst>
          </p:cNvPr>
          <p:cNvSpPr txBox="1"/>
          <p:nvPr/>
        </p:nvSpPr>
        <p:spPr>
          <a:xfrm>
            <a:off x="758536" y="1954418"/>
            <a:ext cx="7626928" cy="3693319"/>
          </a:xfrm>
          <a:prstGeom prst="rect">
            <a:avLst/>
          </a:prstGeom>
          <a:noFill/>
        </p:spPr>
        <p:txBody>
          <a:bodyPr wrap="square">
            <a:spAutoFit/>
          </a:bodyPr>
          <a:lstStyle/>
          <a:p>
            <a:pPr algn="just"/>
            <a:r>
              <a:rPr lang="en-US" dirty="0">
                <a:latin typeface="Arial" panose="020B0604020202020204" pitchFamily="34" charset="0"/>
                <a:cs typeface="Arial" panose="020B0604020202020204" pitchFamily="34" charset="0"/>
              </a:rPr>
              <a:t>Since data was stored in different websites, it was really time consuming. However, most of the data was brilliantly organized.</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length of dataset is 46032, from 2017-2022 where just 3516 exhibited excess wind energy generation.</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The correlation between '</a:t>
            </a:r>
            <a:r>
              <a:rPr lang="en-US" dirty="0" err="1">
                <a:latin typeface="Arial" panose="020B0604020202020204" pitchFamily="34" charset="0"/>
                <a:cs typeface="Arial" panose="020B0604020202020204" pitchFamily="34" charset="0"/>
              </a:rPr>
              <a:t>ActualWindMW</a:t>
            </a:r>
            <a:r>
              <a:rPr lang="en-US" dirty="0">
                <a:latin typeface="Arial" panose="020B0604020202020204" pitchFamily="34" charset="0"/>
                <a:cs typeface="Arial" panose="020B0604020202020204" pitchFamily="34" charset="0"/>
              </a:rPr>
              <a:t>' and '</a:t>
            </a:r>
            <a:r>
              <a:rPr lang="en-US" dirty="0" err="1">
                <a:latin typeface="Arial" panose="020B0604020202020204" pitchFamily="34" charset="0"/>
                <a:cs typeface="Arial" panose="020B0604020202020204" pitchFamily="34" charset="0"/>
              </a:rPr>
              <a:t>wdsp</a:t>
            </a:r>
            <a:r>
              <a:rPr lang="en-US" dirty="0">
                <a:latin typeface="Arial" panose="020B0604020202020204" pitchFamily="34" charset="0"/>
                <a:cs typeface="Arial" panose="020B0604020202020204" pitchFamily="34" charset="0"/>
              </a:rPr>
              <a:t>' is statistically significant, the linear relationship is quite strong (~0.77).</a:t>
            </a:r>
          </a:p>
          <a:p>
            <a:pPr algn="just"/>
            <a:endParaRPr lang="en-US" dirty="0">
              <a:latin typeface="Arial" panose="020B0604020202020204" pitchFamily="34" charset="0"/>
              <a:cs typeface="Arial" panose="020B0604020202020204" pitchFamily="34" charset="0"/>
            </a:endParaRPr>
          </a:p>
          <a:p>
            <a:pPr algn="just"/>
            <a:r>
              <a:rPr lang="en-US" dirty="0">
                <a:latin typeface="Arial" panose="020B0604020202020204" pitchFamily="34" charset="0"/>
                <a:cs typeface="Arial" panose="020B0604020202020204" pitchFamily="34" charset="0"/>
              </a:rPr>
              <a:t>In Model: Fitting, Prediction, and Evaluation stage, for Cross-sectional variables were implemented three methods which test scores were above 0.7 instead Time Series Depends on stationarity (Autoregressive, moving average, ARIMA)  resulting in vague correlation due to lack of stationarity</a:t>
            </a:r>
          </a:p>
        </p:txBody>
      </p:sp>
    </p:spTree>
    <p:extLst>
      <p:ext uri="{BB962C8B-B14F-4D97-AF65-F5344CB8AC3E}">
        <p14:creationId xmlns:p14="http://schemas.microsoft.com/office/powerpoint/2010/main" val="320500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1648691" y="812800"/>
            <a:ext cx="5237018"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The Problem</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13" name="TextBox 12">
            <a:extLst>
              <a:ext uri="{FF2B5EF4-FFF2-40B4-BE49-F238E27FC236}">
                <a16:creationId xmlns:a16="http://schemas.microsoft.com/office/drawing/2014/main" id="{14FB55D0-BDA9-598A-A3EA-8DF4F1131FA8}"/>
              </a:ext>
            </a:extLst>
          </p:cNvPr>
          <p:cNvSpPr txBox="1"/>
          <p:nvPr/>
        </p:nvSpPr>
        <p:spPr>
          <a:xfrm>
            <a:off x="706568" y="1407714"/>
            <a:ext cx="7892009" cy="1323439"/>
          </a:xfrm>
          <a:prstGeom prst="rect">
            <a:avLst/>
          </a:prstGeom>
          <a:noFill/>
        </p:spPr>
        <p:txBody>
          <a:bodyPr wrap="square">
            <a:spAutoFit/>
          </a:bodyPr>
          <a:lstStyle/>
          <a:p>
            <a:pPr algn="just"/>
            <a:r>
              <a:rPr lang="en-US" sz="1600" dirty="0">
                <a:latin typeface="Arial" panose="020B0604020202020204" pitchFamily="34" charset="0"/>
                <a:cs typeface="Arial" panose="020B0604020202020204" pitchFamily="34" charset="0"/>
              </a:rPr>
              <a:t>In Ireland, generation efficiency of electricity transformation losses accounted for 39.3% of all fuel inputs in 2020. This means that 60.7% of all the energy used to generate electricity ends up as electricity. However, wind electricity generation exceeds the 70% demand in certain hours per day causing wind energy lost and an unbalanced grid. </a:t>
            </a:r>
            <a:endParaRPr lang="en-US" dirty="0">
              <a:latin typeface="Arial" panose="020B0604020202020204" pitchFamily="34" charset="0"/>
              <a:cs typeface="Arial" panose="020B0604020202020204" pitchFamily="34" charset="0"/>
            </a:endParaRPr>
          </a:p>
        </p:txBody>
      </p:sp>
      <p:pic>
        <p:nvPicPr>
          <p:cNvPr id="23" name="Graphic 22" descr="A lightbulb">
            <a:extLst>
              <a:ext uri="{FF2B5EF4-FFF2-40B4-BE49-F238E27FC236}">
                <a16:creationId xmlns:a16="http://schemas.microsoft.com/office/drawing/2014/main" id="{6275CAED-8903-9220-424B-09227F2FA18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2258" y="3122993"/>
            <a:ext cx="2228026" cy="2228026"/>
          </a:xfrm>
          <a:prstGeom prst="rect">
            <a:avLst/>
          </a:prstGeom>
        </p:spPr>
      </p:pic>
      <p:pic>
        <p:nvPicPr>
          <p:cNvPr id="24" name="Picture 23">
            <a:extLst>
              <a:ext uri="{FF2B5EF4-FFF2-40B4-BE49-F238E27FC236}">
                <a16:creationId xmlns:a16="http://schemas.microsoft.com/office/drawing/2014/main" id="{303793A3-7783-75E3-72B0-988B038EA3B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1944" b="98889" l="10000" r="90000">
                        <a14:foregroundMark x1="50000" y1="2222" x2="50000" y2="2222"/>
                        <a14:foregroundMark x1="35000" y1="98889" x2="35000" y2="98889"/>
                        <a14:foregroundMark x1="67500" y1="98889" x2="67500" y2="98889"/>
                      </a14:backgroundRemoval>
                    </a14:imgEffect>
                  </a14:imgLayer>
                </a14:imgProps>
              </a:ext>
            </a:extLst>
          </a:blip>
          <a:stretch>
            <a:fillRect/>
          </a:stretch>
        </p:blipFill>
        <p:spPr>
          <a:xfrm>
            <a:off x="2213716" y="3333220"/>
            <a:ext cx="1700709" cy="1700709"/>
          </a:xfrm>
          <a:prstGeom prst="rect">
            <a:avLst/>
          </a:prstGeom>
        </p:spPr>
      </p:pic>
      <p:sp>
        <p:nvSpPr>
          <p:cNvPr id="28" name="Oval 27">
            <a:extLst>
              <a:ext uri="{FF2B5EF4-FFF2-40B4-BE49-F238E27FC236}">
                <a16:creationId xmlns:a16="http://schemas.microsoft.com/office/drawing/2014/main" id="{55299642-ECF2-11A8-EFC2-1666F2C40280}"/>
              </a:ext>
            </a:extLst>
          </p:cNvPr>
          <p:cNvSpPr/>
          <p:nvPr/>
        </p:nvSpPr>
        <p:spPr>
          <a:xfrm>
            <a:off x="4090697" y="5404449"/>
            <a:ext cx="858982" cy="806820"/>
          </a:xfrm>
          <a:prstGeom prst="ellipse">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D645ACD-74C7-5B28-BC39-C37E3D227B3E}"/>
              </a:ext>
            </a:extLst>
          </p:cNvPr>
          <p:cNvSpPr/>
          <p:nvPr/>
        </p:nvSpPr>
        <p:spPr>
          <a:xfrm>
            <a:off x="2521527" y="5297588"/>
            <a:ext cx="3934691" cy="133394"/>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31F19A41-7C9A-248C-90C6-D864DBF250EB}"/>
              </a:ext>
            </a:extLst>
          </p:cNvPr>
          <p:cNvSpPr txBox="1"/>
          <p:nvPr/>
        </p:nvSpPr>
        <p:spPr>
          <a:xfrm>
            <a:off x="5457846" y="3048214"/>
            <a:ext cx="127461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Demand</a:t>
            </a:r>
          </a:p>
        </p:txBody>
      </p:sp>
      <p:sp>
        <p:nvSpPr>
          <p:cNvPr id="31" name="TextBox 30">
            <a:extLst>
              <a:ext uri="{FF2B5EF4-FFF2-40B4-BE49-F238E27FC236}">
                <a16:creationId xmlns:a16="http://schemas.microsoft.com/office/drawing/2014/main" id="{A683427E-B125-E198-48D9-334033CD3AB2}"/>
              </a:ext>
            </a:extLst>
          </p:cNvPr>
          <p:cNvSpPr txBox="1"/>
          <p:nvPr/>
        </p:nvSpPr>
        <p:spPr>
          <a:xfrm>
            <a:off x="2213716" y="3023600"/>
            <a:ext cx="2277713"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Electricity supply</a:t>
            </a:r>
          </a:p>
        </p:txBody>
      </p:sp>
      <p:sp>
        <p:nvSpPr>
          <p:cNvPr id="32" name="TextBox 31">
            <a:extLst>
              <a:ext uri="{FF2B5EF4-FFF2-40B4-BE49-F238E27FC236}">
                <a16:creationId xmlns:a16="http://schemas.microsoft.com/office/drawing/2014/main" id="{0C3454F8-CFA6-9634-8C32-545FABA09E09}"/>
              </a:ext>
            </a:extLst>
          </p:cNvPr>
          <p:cNvSpPr txBox="1"/>
          <p:nvPr/>
        </p:nvSpPr>
        <p:spPr>
          <a:xfrm>
            <a:off x="3588411" y="2552933"/>
            <a:ext cx="1856426" cy="369332"/>
          </a:xfrm>
          <a:prstGeom prst="rect">
            <a:avLst/>
          </a:prstGeom>
          <a:noFill/>
        </p:spPr>
        <p:txBody>
          <a:bodyPr wrap="square" rtlCol="0">
            <a:spAutoFit/>
          </a:bodyPr>
          <a:lstStyle/>
          <a:p>
            <a:pPr algn="ctr"/>
            <a:r>
              <a:rPr lang="en-US" b="1" dirty="0">
                <a:latin typeface="Arial" panose="020B0604020202020204" pitchFamily="34" charset="0"/>
                <a:cs typeface="Arial" panose="020B0604020202020204" pitchFamily="34" charset="0"/>
              </a:rPr>
              <a:t>Balanced Grid</a:t>
            </a:r>
          </a:p>
        </p:txBody>
      </p:sp>
      <p:sp>
        <p:nvSpPr>
          <p:cNvPr id="33" name="Arrow: Up 32">
            <a:extLst>
              <a:ext uri="{FF2B5EF4-FFF2-40B4-BE49-F238E27FC236}">
                <a16:creationId xmlns:a16="http://schemas.microsoft.com/office/drawing/2014/main" id="{EFA47609-19AB-C810-F529-47A2DE1C54AD}"/>
              </a:ext>
            </a:extLst>
          </p:cNvPr>
          <p:cNvSpPr/>
          <p:nvPr/>
        </p:nvSpPr>
        <p:spPr>
          <a:xfrm>
            <a:off x="1739927" y="3639217"/>
            <a:ext cx="484632" cy="9784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59719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6" name="TextBox 5">
            <a:extLst>
              <a:ext uri="{FF2B5EF4-FFF2-40B4-BE49-F238E27FC236}">
                <a16:creationId xmlns:a16="http://schemas.microsoft.com/office/drawing/2014/main" id="{FC7B2475-1D04-183D-FCE8-6E7F4FF27EE2}"/>
              </a:ext>
            </a:extLst>
          </p:cNvPr>
          <p:cNvSpPr txBox="1"/>
          <p:nvPr/>
        </p:nvSpPr>
        <p:spPr>
          <a:xfrm>
            <a:off x="1196922" y="1497133"/>
            <a:ext cx="2124855" cy="584775"/>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Python Packages for Data Science</a:t>
            </a:r>
          </a:p>
        </p:txBody>
      </p:sp>
      <p:pic>
        <p:nvPicPr>
          <p:cNvPr id="11" name="Picture 10">
            <a:extLst>
              <a:ext uri="{FF2B5EF4-FFF2-40B4-BE49-F238E27FC236}">
                <a16:creationId xmlns:a16="http://schemas.microsoft.com/office/drawing/2014/main" id="{4E57A733-A4B1-E8F4-05FD-E2FD98A52296}"/>
              </a:ext>
            </a:extLst>
          </p:cNvPr>
          <p:cNvPicPr>
            <a:picLocks noChangeAspect="1"/>
          </p:cNvPicPr>
          <p:nvPr/>
        </p:nvPicPr>
        <p:blipFill>
          <a:blip r:embed="rId4"/>
          <a:stretch>
            <a:fillRect/>
          </a:stretch>
        </p:blipFill>
        <p:spPr>
          <a:xfrm>
            <a:off x="1389794" y="2191749"/>
            <a:ext cx="1981477" cy="638264"/>
          </a:xfrm>
          <a:prstGeom prst="rect">
            <a:avLst/>
          </a:prstGeom>
          <a:effectLst>
            <a:softEdge rad="63500"/>
          </a:effectLst>
        </p:spPr>
      </p:pic>
      <p:pic>
        <p:nvPicPr>
          <p:cNvPr id="13" name="Picture 12">
            <a:extLst>
              <a:ext uri="{FF2B5EF4-FFF2-40B4-BE49-F238E27FC236}">
                <a16:creationId xmlns:a16="http://schemas.microsoft.com/office/drawing/2014/main" id="{DC687A90-8E22-4D86-748D-B3EB48BD4E94}"/>
              </a:ext>
            </a:extLst>
          </p:cNvPr>
          <p:cNvPicPr>
            <a:picLocks noChangeAspect="1"/>
          </p:cNvPicPr>
          <p:nvPr/>
        </p:nvPicPr>
        <p:blipFill>
          <a:blip r:embed="rId5"/>
          <a:stretch>
            <a:fillRect/>
          </a:stretch>
        </p:blipFill>
        <p:spPr>
          <a:xfrm>
            <a:off x="1271219" y="5674317"/>
            <a:ext cx="1810003" cy="342948"/>
          </a:xfrm>
          <a:prstGeom prst="rect">
            <a:avLst/>
          </a:prstGeom>
          <a:effectLst>
            <a:softEdge rad="63500"/>
          </a:effectLst>
        </p:spPr>
      </p:pic>
      <p:pic>
        <p:nvPicPr>
          <p:cNvPr id="15" name="Picture 14">
            <a:extLst>
              <a:ext uri="{FF2B5EF4-FFF2-40B4-BE49-F238E27FC236}">
                <a16:creationId xmlns:a16="http://schemas.microsoft.com/office/drawing/2014/main" id="{BC19A7D7-64D1-94BA-1052-AAD97F89557A}"/>
              </a:ext>
            </a:extLst>
          </p:cNvPr>
          <p:cNvPicPr>
            <a:picLocks noChangeAspect="1"/>
          </p:cNvPicPr>
          <p:nvPr/>
        </p:nvPicPr>
        <p:blipFill>
          <a:blip r:embed="rId6"/>
          <a:stretch>
            <a:fillRect/>
          </a:stretch>
        </p:blipFill>
        <p:spPr>
          <a:xfrm>
            <a:off x="2628217" y="4130750"/>
            <a:ext cx="981212" cy="466790"/>
          </a:xfrm>
          <a:prstGeom prst="rect">
            <a:avLst/>
          </a:prstGeom>
          <a:effectLst>
            <a:softEdge rad="63500"/>
          </a:effectLst>
        </p:spPr>
      </p:pic>
      <p:pic>
        <p:nvPicPr>
          <p:cNvPr id="17" name="Picture 16">
            <a:extLst>
              <a:ext uri="{FF2B5EF4-FFF2-40B4-BE49-F238E27FC236}">
                <a16:creationId xmlns:a16="http://schemas.microsoft.com/office/drawing/2014/main" id="{209B7F6E-7BE5-50FE-CF46-0EBC3B2F2D05}"/>
              </a:ext>
            </a:extLst>
          </p:cNvPr>
          <p:cNvPicPr>
            <a:picLocks noChangeAspect="1"/>
          </p:cNvPicPr>
          <p:nvPr/>
        </p:nvPicPr>
        <p:blipFill>
          <a:blip r:embed="rId7"/>
          <a:stretch>
            <a:fillRect/>
          </a:stretch>
        </p:blipFill>
        <p:spPr>
          <a:xfrm>
            <a:off x="2685375" y="3661126"/>
            <a:ext cx="866896" cy="371527"/>
          </a:xfrm>
          <a:prstGeom prst="rect">
            <a:avLst/>
          </a:prstGeom>
          <a:effectLst>
            <a:softEdge rad="63500"/>
          </a:effectLst>
        </p:spPr>
      </p:pic>
      <p:pic>
        <p:nvPicPr>
          <p:cNvPr id="19" name="Picture 18">
            <a:extLst>
              <a:ext uri="{FF2B5EF4-FFF2-40B4-BE49-F238E27FC236}">
                <a16:creationId xmlns:a16="http://schemas.microsoft.com/office/drawing/2014/main" id="{C520E644-34F1-1932-3940-4D5137EBE8BD}"/>
              </a:ext>
            </a:extLst>
          </p:cNvPr>
          <p:cNvPicPr>
            <a:picLocks noChangeAspect="1"/>
          </p:cNvPicPr>
          <p:nvPr/>
        </p:nvPicPr>
        <p:blipFill>
          <a:blip r:embed="rId8"/>
          <a:stretch>
            <a:fillRect/>
          </a:stretch>
        </p:blipFill>
        <p:spPr>
          <a:xfrm>
            <a:off x="1256839" y="5097625"/>
            <a:ext cx="600159" cy="447737"/>
          </a:xfrm>
          <a:prstGeom prst="rect">
            <a:avLst/>
          </a:prstGeom>
          <a:effectLst>
            <a:softEdge rad="63500"/>
          </a:effectLst>
        </p:spPr>
      </p:pic>
      <p:pic>
        <p:nvPicPr>
          <p:cNvPr id="21" name="Picture 20">
            <a:extLst>
              <a:ext uri="{FF2B5EF4-FFF2-40B4-BE49-F238E27FC236}">
                <a16:creationId xmlns:a16="http://schemas.microsoft.com/office/drawing/2014/main" id="{5D02950F-CE77-D08B-15B6-36E7CF1F22E6}"/>
              </a:ext>
            </a:extLst>
          </p:cNvPr>
          <p:cNvPicPr>
            <a:picLocks noChangeAspect="1"/>
          </p:cNvPicPr>
          <p:nvPr/>
        </p:nvPicPr>
        <p:blipFill>
          <a:blip r:embed="rId9"/>
          <a:stretch>
            <a:fillRect/>
          </a:stretch>
        </p:blipFill>
        <p:spPr>
          <a:xfrm>
            <a:off x="1285004" y="4668940"/>
            <a:ext cx="2191056" cy="428685"/>
          </a:xfrm>
          <a:prstGeom prst="rect">
            <a:avLst/>
          </a:prstGeom>
          <a:effectLst>
            <a:softEdge rad="63500"/>
          </a:effectLst>
        </p:spPr>
      </p:pic>
      <p:pic>
        <p:nvPicPr>
          <p:cNvPr id="23" name="Picture 22">
            <a:extLst>
              <a:ext uri="{FF2B5EF4-FFF2-40B4-BE49-F238E27FC236}">
                <a16:creationId xmlns:a16="http://schemas.microsoft.com/office/drawing/2014/main" id="{A561E5AF-79F9-1378-6393-8482AD05F036}"/>
              </a:ext>
            </a:extLst>
          </p:cNvPr>
          <p:cNvPicPr>
            <a:picLocks noChangeAspect="1"/>
          </p:cNvPicPr>
          <p:nvPr/>
        </p:nvPicPr>
        <p:blipFill>
          <a:blip r:embed="rId10"/>
          <a:stretch>
            <a:fillRect/>
          </a:stretch>
        </p:blipFill>
        <p:spPr>
          <a:xfrm>
            <a:off x="1389794" y="3087108"/>
            <a:ext cx="752580" cy="828791"/>
          </a:xfrm>
          <a:prstGeom prst="rect">
            <a:avLst/>
          </a:prstGeom>
          <a:effectLst>
            <a:softEdge rad="63500"/>
          </a:effectLst>
        </p:spPr>
      </p:pic>
      <p:pic>
        <p:nvPicPr>
          <p:cNvPr id="25" name="Picture 24">
            <a:extLst>
              <a:ext uri="{FF2B5EF4-FFF2-40B4-BE49-F238E27FC236}">
                <a16:creationId xmlns:a16="http://schemas.microsoft.com/office/drawing/2014/main" id="{9FF05F80-E7CE-EC60-F51B-EA46A2B53389}"/>
              </a:ext>
            </a:extLst>
          </p:cNvPr>
          <p:cNvPicPr>
            <a:picLocks noChangeAspect="1"/>
          </p:cNvPicPr>
          <p:nvPr/>
        </p:nvPicPr>
        <p:blipFill>
          <a:blip r:embed="rId11"/>
          <a:stretch>
            <a:fillRect/>
          </a:stretch>
        </p:blipFill>
        <p:spPr>
          <a:xfrm>
            <a:off x="2308843" y="5135683"/>
            <a:ext cx="1219370" cy="485843"/>
          </a:xfrm>
          <a:prstGeom prst="rect">
            <a:avLst/>
          </a:prstGeom>
          <a:effectLst>
            <a:softEdge rad="63500"/>
          </a:effectLst>
        </p:spPr>
      </p:pic>
      <p:pic>
        <p:nvPicPr>
          <p:cNvPr id="27" name="Picture 26">
            <a:extLst>
              <a:ext uri="{FF2B5EF4-FFF2-40B4-BE49-F238E27FC236}">
                <a16:creationId xmlns:a16="http://schemas.microsoft.com/office/drawing/2014/main" id="{8848E6B9-7E8F-CEA2-75EE-6FB5C5C9F4B2}"/>
              </a:ext>
            </a:extLst>
          </p:cNvPr>
          <p:cNvPicPr>
            <a:picLocks noChangeAspect="1"/>
          </p:cNvPicPr>
          <p:nvPr/>
        </p:nvPicPr>
        <p:blipFill>
          <a:blip r:embed="rId12"/>
          <a:stretch>
            <a:fillRect/>
          </a:stretch>
        </p:blipFill>
        <p:spPr>
          <a:xfrm>
            <a:off x="1293189" y="4097408"/>
            <a:ext cx="1105054" cy="533474"/>
          </a:xfrm>
          <a:prstGeom prst="rect">
            <a:avLst/>
          </a:prstGeom>
          <a:effectLst>
            <a:softEdge rad="63500"/>
          </a:effectLst>
        </p:spPr>
      </p:pic>
      <p:pic>
        <p:nvPicPr>
          <p:cNvPr id="29" name="Picture 28">
            <a:extLst>
              <a:ext uri="{FF2B5EF4-FFF2-40B4-BE49-F238E27FC236}">
                <a16:creationId xmlns:a16="http://schemas.microsoft.com/office/drawing/2014/main" id="{571DF597-4766-DC43-CF40-A0BB1D277670}"/>
              </a:ext>
            </a:extLst>
          </p:cNvPr>
          <p:cNvPicPr>
            <a:picLocks noChangeAspect="1"/>
          </p:cNvPicPr>
          <p:nvPr/>
        </p:nvPicPr>
        <p:blipFill>
          <a:blip r:embed="rId13"/>
          <a:stretch>
            <a:fillRect/>
          </a:stretch>
        </p:blipFill>
        <p:spPr>
          <a:xfrm>
            <a:off x="2380532" y="2956259"/>
            <a:ext cx="1171739" cy="533474"/>
          </a:xfrm>
          <a:prstGeom prst="rect">
            <a:avLst/>
          </a:prstGeom>
          <a:effectLst>
            <a:softEdge rad="63500"/>
          </a:effectLst>
        </p:spPr>
      </p:pic>
      <p:sp>
        <p:nvSpPr>
          <p:cNvPr id="32" name="TextBox 31">
            <a:extLst>
              <a:ext uri="{FF2B5EF4-FFF2-40B4-BE49-F238E27FC236}">
                <a16:creationId xmlns:a16="http://schemas.microsoft.com/office/drawing/2014/main" id="{390B0E84-85F4-0F24-A803-2BED425AF4EB}"/>
              </a:ext>
            </a:extLst>
          </p:cNvPr>
          <p:cNvSpPr txBox="1"/>
          <p:nvPr/>
        </p:nvSpPr>
        <p:spPr>
          <a:xfrm>
            <a:off x="4447313" y="1361394"/>
            <a:ext cx="3186545" cy="338554"/>
          </a:xfrm>
          <a:prstGeom prst="rect">
            <a:avLst/>
          </a:prstGeom>
          <a:noFill/>
        </p:spPr>
        <p:txBody>
          <a:bodyPr wrap="square" rtlCol="0">
            <a:spAutoFit/>
          </a:bodyPr>
          <a:lstStyle/>
          <a:p>
            <a:pPr algn="ctr"/>
            <a:r>
              <a:rPr lang="en-US" sz="1600" dirty="0">
                <a:latin typeface="Arial" panose="020B0604020202020204" pitchFamily="34" charset="0"/>
                <a:cs typeface="Arial" panose="020B0604020202020204" pitchFamily="34" charset="0"/>
              </a:rPr>
              <a:t>Installing and Importing Libraries</a:t>
            </a:r>
          </a:p>
        </p:txBody>
      </p:sp>
      <p:pic>
        <p:nvPicPr>
          <p:cNvPr id="34" name="Picture 33">
            <a:extLst>
              <a:ext uri="{FF2B5EF4-FFF2-40B4-BE49-F238E27FC236}">
                <a16:creationId xmlns:a16="http://schemas.microsoft.com/office/drawing/2014/main" id="{B79D780E-CCCB-03AE-6910-18B73F6C653C}"/>
              </a:ext>
            </a:extLst>
          </p:cNvPr>
          <p:cNvPicPr>
            <a:picLocks noChangeAspect="1"/>
          </p:cNvPicPr>
          <p:nvPr/>
        </p:nvPicPr>
        <p:blipFill rotWithShape="1">
          <a:blip r:embed="rId14">
            <a:extLst>
              <a:ext uri="{BEBA8EAE-BF5A-486C-A8C5-ECC9F3942E4B}">
                <a14:imgProps xmlns:a14="http://schemas.microsoft.com/office/drawing/2010/main">
                  <a14:imgLayer r:embed="rId15">
                    <a14:imgEffect>
                      <a14:sharpenSoften amount="25000"/>
                    </a14:imgEffect>
                  </a14:imgLayer>
                </a14:imgProps>
              </a:ext>
            </a:extLst>
          </a:blip>
          <a:srcRect b="10572"/>
          <a:stretch/>
        </p:blipFill>
        <p:spPr>
          <a:xfrm>
            <a:off x="4122370" y="4199447"/>
            <a:ext cx="4043670" cy="2051159"/>
          </a:xfrm>
          <a:prstGeom prst="rect">
            <a:avLst/>
          </a:prstGeom>
        </p:spPr>
      </p:pic>
      <p:pic>
        <p:nvPicPr>
          <p:cNvPr id="36" name="Picture 35">
            <a:extLst>
              <a:ext uri="{FF2B5EF4-FFF2-40B4-BE49-F238E27FC236}">
                <a16:creationId xmlns:a16="http://schemas.microsoft.com/office/drawing/2014/main" id="{9E96B15C-9218-20B3-8302-2EC807B42F4E}"/>
              </a:ext>
            </a:extLst>
          </p:cNvPr>
          <p:cNvPicPr>
            <a:picLocks noChangeAspect="1"/>
          </p:cNvPicPr>
          <p:nvPr/>
        </p:nvPicPr>
        <p:blipFill>
          <a:blip r:embed="rId16">
            <a:extLst>
              <a:ext uri="{BEBA8EAE-BF5A-486C-A8C5-ECC9F3942E4B}">
                <a14:imgProps xmlns:a14="http://schemas.microsoft.com/office/drawing/2010/main">
                  <a14:imgLayer r:embed="rId17">
                    <a14:imgEffect>
                      <a14:sharpenSoften amount="25000"/>
                    </a14:imgEffect>
                  </a14:imgLayer>
                </a14:imgProps>
              </a:ext>
            </a:extLst>
          </a:blip>
          <a:stretch>
            <a:fillRect/>
          </a:stretch>
        </p:blipFill>
        <p:spPr>
          <a:xfrm>
            <a:off x="4085935" y="1703137"/>
            <a:ext cx="4080105" cy="2506244"/>
          </a:xfrm>
          <a:prstGeom prst="rect">
            <a:avLst/>
          </a:prstGeom>
        </p:spPr>
      </p:pic>
    </p:spTree>
    <p:extLst>
      <p:ext uri="{BB962C8B-B14F-4D97-AF65-F5344CB8AC3E}">
        <p14:creationId xmlns:p14="http://schemas.microsoft.com/office/powerpoint/2010/main" val="1113944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sp>
        <p:nvSpPr>
          <p:cNvPr id="9" name="TextBox 8">
            <a:extLst>
              <a:ext uri="{FF2B5EF4-FFF2-40B4-BE49-F238E27FC236}">
                <a16:creationId xmlns:a16="http://schemas.microsoft.com/office/drawing/2014/main" id="{7B8FF499-F130-0C49-D5FD-6B76B9C34FFD}"/>
              </a:ext>
            </a:extLst>
          </p:cNvPr>
          <p:cNvSpPr txBox="1"/>
          <p:nvPr/>
        </p:nvSpPr>
        <p:spPr>
          <a:xfrm>
            <a:off x="1690255" y="1269299"/>
            <a:ext cx="5763490"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Importing, Merging, and Exporting Climate Data in Python</a:t>
            </a:r>
          </a:p>
        </p:txBody>
      </p:sp>
      <p:grpSp>
        <p:nvGrpSpPr>
          <p:cNvPr id="22" name="Group 21">
            <a:extLst>
              <a:ext uri="{FF2B5EF4-FFF2-40B4-BE49-F238E27FC236}">
                <a16:creationId xmlns:a16="http://schemas.microsoft.com/office/drawing/2014/main" id="{05C29C8C-55C9-0AF9-130D-B6ECBA510E4C}"/>
              </a:ext>
            </a:extLst>
          </p:cNvPr>
          <p:cNvGrpSpPr/>
          <p:nvPr/>
        </p:nvGrpSpPr>
        <p:grpSpPr>
          <a:xfrm>
            <a:off x="736974" y="1607853"/>
            <a:ext cx="3835026" cy="4640547"/>
            <a:chOff x="736974" y="1607853"/>
            <a:chExt cx="4098262" cy="4858535"/>
          </a:xfrm>
        </p:grpSpPr>
        <p:pic>
          <p:nvPicPr>
            <p:cNvPr id="17" name="Picture 16">
              <a:extLst>
                <a:ext uri="{FF2B5EF4-FFF2-40B4-BE49-F238E27FC236}">
                  <a16:creationId xmlns:a16="http://schemas.microsoft.com/office/drawing/2014/main" id="{9DFBD6F9-A5F2-CE88-9143-EB7AB7827878}"/>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736974" y="1607853"/>
              <a:ext cx="4098262" cy="1590721"/>
            </a:xfrm>
            <a:prstGeom prst="rect">
              <a:avLst/>
            </a:prstGeom>
          </p:spPr>
        </p:pic>
        <p:pic>
          <p:nvPicPr>
            <p:cNvPr id="19" name="Picture 18">
              <a:extLst>
                <a:ext uri="{FF2B5EF4-FFF2-40B4-BE49-F238E27FC236}">
                  <a16:creationId xmlns:a16="http://schemas.microsoft.com/office/drawing/2014/main" id="{ADDA9ABF-4C9F-A0CF-C427-941E2D2B441F}"/>
                </a:ext>
              </a:extLst>
            </p:cNvPr>
            <p:cNvPicPr>
              <a:picLocks noChangeAspect="1"/>
            </p:cNvPicPr>
            <p:nvPr/>
          </p:nvPicPr>
          <p:blipFill>
            <a:blip r:embed="rId6"/>
            <a:stretch>
              <a:fillRect/>
            </a:stretch>
          </p:blipFill>
          <p:spPr>
            <a:xfrm>
              <a:off x="736974" y="3190611"/>
              <a:ext cx="4098262" cy="1671448"/>
            </a:xfrm>
            <a:prstGeom prst="rect">
              <a:avLst/>
            </a:prstGeom>
          </p:spPr>
        </p:pic>
        <p:pic>
          <p:nvPicPr>
            <p:cNvPr id="21" name="Picture 20">
              <a:extLst>
                <a:ext uri="{FF2B5EF4-FFF2-40B4-BE49-F238E27FC236}">
                  <a16:creationId xmlns:a16="http://schemas.microsoft.com/office/drawing/2014/main" id="{CA158782-6A99-D14A-F19E-74E6E6EA76E5}"/>
                </a:ext>
              </a:extLst>
            </p:cNvPr>
            <p:cNvPicPr>
              <a:picLocks noChangeAspect="1"/>
            </p:cNvPicPr>
            <p:nvPr/>
          </p:nvPicPr>
          <p:blipFill>
            <a:blip r:embed="rId7"/>
            <a:stretch>
              <a:fillRect/>
            </a:stretch>
          </p:blipFill>
          <p:spPr>
            <a:xfrm>
              <a:off x="736974" y="4862059"/>
              <a:ext cx="4098262" cy="1604329"/>
            </a:xfrm>
            <a:prstGeom prst="rect">
              <a:avLst/>
            </a:prstGeom>
          </p:spPr>
        </p:pic>
      </p:grpSp>
      <p:grpSp>
        <p:nvGrpSpPr>
          <p:cNvPr id="32" name="Group 31">
            <a:extLst>
              <a:ext uri="{FF2B5EF4-FFF2-40B4-BE49-F238E27FC236}">
                <a16:creationId xmlns:a16="http://schemas.microsoft.com/office/drawing/2014/main" id="{858056AA-B624-45BE-65F1-6DD53A15228D}"/>
              </a:ext>
            </a:extLst>
          </p:cNvPr>
          <p:cNvGrpSpPr/>
          <p:nvPr/>
        </p:nvGrpSpPr>
        <p:grpSpPr>
          <a:xfrm>
            <a:off x="4594844" y="3109187"/>
            <a:ext cx="3981101" cy="3136768"/>
            <a:chOff x="4594844" y="3109187"/>
            <a:chExt cx="3981101" cy="3136768"/>
          </a:xfrm>
        </p:grpSpPr>
        <p:pic>
          <p:nvPicPr>
            <p:cNvPr id="24" name="Picture 23">
              <a:extLst>
                <a:ext uri="{FF2B5EF4-FFF2-40B4-BE49-F238E27FC236}">
                  <a16:creationId xmlns:a16="http://schemas.microsoft.com/office/drawing/2014/main" id="{28090C71-B55E-A3B9-E403-8AECD46C5A59}"/>
                </a:ext>
              </a:extLst>
            </p:cNvPr>
            <p:cNvPicPr>
              <a:picLocks noChangeAspect="1"/>
            </p:cNvPicPr>
            <p:nvPr/>
          </p:nvPicPr>
          <p:blipFill>
            <a:blip r:embed="rId8"/>
            <a:stretch>
              <a:fillRect/>
            </a:stretch>
          </p:blipFill>
          <p:spPr>
            <a:xfrm>
              <a:off x="4594844" y="3109187"/>
              <a:ext cx="3981101" cy="1532348"/>
            </a:xfrm>
            <a:prstGeom prst="rect">
              <a:avLst/>
            </a:prstGeom>
          </p:spPr>
        </p:pic>
        <p:pic>
          <p:nvPicPr>
            <p:cNvPr id="28" name="Picture 27">
              <a:extLst>
                <a:ext uri="{FF2B5EF4-FFF2-40B4-BE49-F238E27FC236}">
                  <a16:creationId xmlns:a16="http://schemas.microsoft.com/office/drawing/2014/main" id="{4DCB3ACB-BCC9-3D44-6428-E6BF7C2651DA}"/>
                </a:ext>
              </a:extLst>
            </p:cNvPr>
            <p:cNvPicPr>
              <a:picLocks noChangeAspect="1"/>
            </p:cNvPicPr>
            <p:nvPr/>
          </p:nvPicPr>
          <p:blipFill>
            <a:blip r:embed="rId9"/>
            <a:stretch>
              <a:fillRect/>
            </a:stretch>
          </p:blipFill>
          <p:spPr>
            <a:xfrm>
              <a:off x="4594844" y="4645709"/>
              <a:ext cx="3981100" cy="1600246"/>
            </a:xfrm>
            <a:prstGeom prst="rect">
              <a:avLst/>
            </a:prstGeom>
          </p:spPr>
        </p:pic>
      </p:grpSp>
      <p:sp>
        <p:nvSpPr>
          <p:cNvPr id="31" name="TextBox 30">
            <a:extLst>
              <a:ext uri="{FF2B5EF4-FFF2-40B4-BE49-F238E27FC236}">
                <a16:creationId xmlns:a16="http://schemas.microsoft.com/office/drawing/2014/main" id="{AE4CF0AE-A147-2AF0-68A9-2243D5BD4865}"/>
              </a:ext>
            </a:extLst>
          </p:cNvPr>
          <p:cNvSpPr txBox="1"/>
          <p:nvPr/>
        </p:nvSpPr>
        <p:spPr>
          <a:xfrm>
            <a:off x="4667880" y="1872026"/>
            <a:ext cx="3835027" cy="584775"/>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Importing Climate Data using </a:t>
            </a:r>
            <a:r>
              <a:rPr lang="en-US" sz="1600" dirty="0" err="1">
                <a:latin typeface="Arial" panose="020B0604020202020204" pitchFamily="34" charset="0"/>
                <a:cs typeface="Arial" panose="020B0604020202020204" pitchFamily="34" charset="0"/>
              </a:rPr>
              <a:t>Jupyter</a:t>
            </a:r>
            <a:r>
              <a:rPr lang="en-US" sz="1600" dirty="0">
                <a:latin typeface="Arial" panose="020B0604020202020204" pitchFamily="34" charset="0"/>
                <a:cs typeface="Arial" panose="020B0604020202020204" pitchFamily="34" charset="0"/>
              </a:rPr>
              <a:t> Notebook in file </a:t>
            </a:r>
            <a:r>
              <a:rPr lang="en-US" sz="1600" b="0" i="0" dirty="0">
                <a:solidFill>
                  <a:srgbClr val="000000"/>
                </a:solidFill>
                <a:effectLst/>
                <a:latin typeface="Helvetica Neue"/>
              </a:rPr>
              <a:t>1_weather_dataprep</a:t>
            </a:r>
            <a:r>
              <a:rPr lang="en-US" sz="1600" dirty="0">
                <a:latin typeface="Arial" panose="020B0604020202020204" pitchFamily="34" charset="0"/>
                <a:cs typeface="Arial" panose="020B0604020202020204" pitchFamily="34" charset="0"/>
              </a:rPr>
              <a:t>.py</a:t>
            </a:r>
          </a:p>
        </p:txBody>
      </p:sp>
    </p:spTree>
    <p:extLst>
      <p:ext uri="{BB962C8B-B14F-4D97-AF65-F5344CB8AC3E}">
        <p14:creationId xmlns:p14="http://schemas.microsoft.com/office/powerpoint/2010/main" val="2092395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C79621-FDDB-3F80-7A0B-4840AA467B67}"/>
              </a:ext>
            </a:extLst>
          </p:cNvPr>
          <p:cNvSpPr txBox="1">
            <a:spLocks/>
          </p:cNvSpPr>
          <p:nvPr/>
        </p:nvSpPr>
        <p:spPr bwMode="auto">
          <a:xfrm>
            <a:off x="503846" y="812800"/>
            <a:ext cx="6949899" cy="73390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b="1" dirty="0">
                <a:latin typeface="微软雅黑" panose="020B0503020204020204" pitchFamily="34" charset="-122"/>
                <a:ea typeface="微软雅黑" panose="020B0503020204020204" pitchFamily="34" charset="-122"/>
              </a:rPr>
              <a:t>Application: Understanding the Data</a:t>
            </a:r>
            <a:endParaRPr lang="zh-CN" altLang="en-US" sz="3600" dirty="0"/>
          </a:p>
        </p:txBody>
      </p:sp>
      <p:pic>
        <p:nvPicPr>
          <p:cNvPr id="3" name="Picture 2">
            <a:extLst>
              <a:ext uri="{FF2B5EF4-FFF2-40B4-BE49-F238E27FC236}">
                <a16:creationId xmlns:a16="http://schemas.microsoft.com/office/drawing/2014/main" id="{6D9E3DAB-5453-3FBC-2983-989A1859FB60}"/>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0492" b="86885" l="7805" r="92683">
                        <a14:foregroundMark x1="13171" y1="23770" x2="13171" y2="23770"/>
                        <a14:foregroundMark x1="12683" y1="27049" x2="12683" y2="27049"/>
                        <a14:foregroundMark x1="11220" y1="33607" x2="11220" y2="33607"/>
                        <a14:foregroundMark x1="15610" y1="33607" x2="15610" y2="33607"/>
                        <a14:foregroundMark x1="18537" y1="22131" x2="18537" y2="22131"/>
                        <a14:foregroundMark x1="7805" y1="21311" x2="7805" y2="21311"/>
                        <a14:foregroundMark x1="23415" y1="21311" x2="23415" y2="21311"/>
                        <a14:foregroundMark x1="20488" y1="26230" x2="20488" y2="26230"/>
                        <a14:foregroundMark x1="21951" y1="33607" x2="21951" y2="33607"/>
                        <a14:foregroundMark x1="26829" y1="34426" x2="26829" y2="34426"/>
                        <a14:foregroundMark x1="32683" y1="22951" x2="32683" y2="22951"/>
                        <a14:foregroundMark x1="31707" y1="34426" x2="31707" y2="34426"/>
                        <a14:foregroundMark x1="35610" y1="34426" x2="35610" y2="34426"/>
                        <a14:foregroundMark x1="38537" y1="22951" x2="38537" y2="22951"/>
                        <a14:foregroundMark x1="43415" y1="27049" x2="43415" y2="27049"/>
                        <a14:foregroundMark x1="49756" y1="22131" x2="49756" y2="22131"/>
                        <a14:foregroundMark x1="56098" y1="32787" x2="56098" y2="32787"/>
                        <a14:foregroundMark x1="67317" y1="24590" x2="67317" y2="24590"/>
                        <a14:foregroundMark x1="67317" y1="24590" x2="67317" y2="24590"/>
                        <a14:foregroundMark x1="65854" y1="32787" x2="65854" y2="32787"/>
                        <a14:foregroundMark x1="62439" y1="22131" x2="62439" y2="22131"/>
                        <a14:foregroundMark x1="70244" y1="32787" x2="70244" y2="32787"/>
                        <a14:foregroundMark x1="73659" y1="22131" x2="73659" y2="22131"/>
                        <a14:foregroundMark x1="79512" y1="27049" x2="79512" y2="27049"/>
                        <a14:foregroundMark x1="76585" y1="27869" x2="76585" y2="27869"/>
                        <a14:foregroundMark x1="84878" y1="27869" x2="84878" y2="27869"/>
                        <a14:foregroundMark x1="86341" y1="22951" x2="86341" y2="22951"/>
                        <a14:foregroundMark x1="89268" y1="22131" x2="89268" y2="22131"/>
                        <a14:foregroundMark x1="92683" y1="27869" x2="92683" y2="27869"/>
                        <a14:foregroundMark x1="80976" y1="40984" x2="80976" y2="40984"/>
                        <a14:foregroundMark x1="88293" y1="82787" x2="88293" y2="82787"/>
                        <a14:foregroundMark x1="59024" y1="85246" x2="59024" y2="85246"/>
                        <a14:foregroundMark x1="41463" y1="84426" x2="41463" y2="84426"/>
                        <a14:foregroundMark x1="21463" y1="86885" x2="21463" y2="86885"/>
                        <a14:foregroundMark x1="15610" y1="81148" x2="15610" y2="81148"/>
                        <a14:foregroundMark x1="12195" y1="73770" x2="12195" y2="73770"/>
                        <a14:foregroundMark x1="11220" y1="63934" x2="11220" y2="63934"/>
                        <a14:foregroundMark x1="15122" y1="78689" x2="15122" y2="78689"/>
                        <a14:foregroundMark x1="10732" y1="77049" x2="10732" y2="77049"/>
                        <a14:foregroundMark x1="8293" y1="67213" x2="8293" y2="67213"/>
                        <a14:foregroundMark x1="9268" y1="73770" x2="9268" y2="73770"/>
                        <a14:foregroundMark x1="14634" y1="61475" x2="14634" y2="61475"/>
                        <a14:foregroundMark x1="16098" y1="52459" x2="16098" y2="52459"/>
                        <a14:foregroundMark x1="8293" y1="60656" x2="8293" y2="60656"/>
                        <a14:foregroundMark x1="81463" y1="27869" x2="81463" y2="27869"/>
                        <a14:foregroundMark x1="78537" y1="27049" x2="78537" y2="27049"/>
                        <a14:foregroundMark x1="56585" y1="34426" x2="56585" y2="34426"/>
                        <a14:foregroundMark x1="57073" y1="33607" x2="57073" y2="33607"/>
                      </a14:backgroundRemoval>
                    </a14:imgEffect>
                    <a14:imgEffect>
                      <a14:sharpenSoften amount="25000"/>
                    </a14:imgEffect>
                  </a14:imgLayer>
                </a14:imgProps>
              </a:ext>
            </a:extLst>
          </a:blip>
          <a:srcRect t="16026" b="7681"/>
          <a:stretch/>
        </p:blipFill>
        <p:spPr>
          <a:xfrm>
            <a:off x="7273636" y="599188"/>
            <a:ext cx="1366518" cy="620452"/>
          </a:xfrm>
          <a:prstGeom prst="rect">
            <a:avLst/>
          </a:prstGeom>
        </p:spPr>
      </p:pic>
      <p:sp>
        <p:nvSpPr>
          <p:cNvPr id="5" name="Text Box 22">
            <a:extLst>
              <a:ext uri="{FF2B5EF4-FFF2-40B4-BE49-F238E27FC236}">
                <a16:creationId xmlns:a16="http://schemas.microsoft.com/office/drawing/2014/main" id="{481CAC29-92B0-8D06-AFE3-AED48299CDC1}"/>
              </a:ext>
            </a:extLst>
          </p:cNvPr>
          <p:cNvSpPr txBox="1">
            <a:spLocks noChangeArrowheads="1"/>
          </p:cNvSpPr>
          <p:nvPr/>
        </p:nvSpPr>
        <p:spPr bwMode="auto">
          <a:xfrm>
            <a:off x="0" y="6442502"/>
            <a:ext cx="91440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None/>
            </a:pPr>
            <a:r>
              <a:rPr lang="en-US" altLang="zh-CN" sz="1050" b="1" dirty="0">
                <a:latin typeface="微软雅黑" panose="020B0503020204020204" pitchFamily="34" charset="-122"/>
                <a:ea typeface="微软雅黑" panose="020B0503020204020204" pitchFamily="34" charset="-122"/>
              </a:rPr>
              <a:t>Wind</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Energy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Forecasting: Case Study</a:t>
            </a:r>
            <a:r>
              <a:rPr lang="zh-CN" altLang="en-US" sz="1050" b="1" dirty="0">
                <a:latin typeface="微软雅黑" panose="020B0503020204020204" pitchFamily="34" charset="-122"/>
                <a:ea typeface="微软雅黑" panose="020B0503020204020204" pitchFamily="34" charset="-122"/>
              </a:rPr>
              <a:t> </a:t>
            </a:r>
            <a:r>
              <a:rPr lang="en-US" altLang="zh-CN" sz="1050" b="1" dirty="0">
                <a:latin typeface="微软雅黑" panose="020B0503020204020204" pitchFamily="34" charset="-122"/>
                <a:ea typeface="微软雅黑" panose="020B0503020204020204" pitchFamily="34" charset="-122"/>
              </a:rPr>
              <a:t>From Ireland</a:t>
            </a:r>
            <a:endParaRPr lang="zh-CN" altLang="en-US" sz="1050" dirty="0"/>
          </a:p>
          <a:p>
            <a:pPr eaLnBrk="1" hangingPunct="1">
              <a:spcBef>
                <a:spcPct val="0"/>
              </a:spcBef>
              <a:buFontTx/>
              <a:buNone/>
            </a:pPr>
            <a:r>
              <a:rPr lang="en-US" altLang="zh-CN" sz="1050" dirty="0">
                <a:latin typeface="Arial" panose="020B0604020202020204" pitchFamily="34" charset="0"/>
                <a:cs typeface="Arial" panose="020B0604020202020204" pitchFamily="34" charset="0"/>
              </a:rPr>
              <a:t>Mentee: Marisely Urdaneta/ Mentor: Silali Banerjee/ Mentor Assistant: Renaisa Wahed</a:t>
            </a:r>
            <a:r>
              <a:rPr lang="zh-CN" altLang="en-US" sz="1050" dirty="0">
                <a:latin typeface="Arial" panose="020B0604020202020204" pitchFamily="34" charset="0"/>
                <a:cs typeface="Arial" panose="020B0604020202020204" pitchFamily="34" charset="0"/>
              </a:rPr>
              <a:t> </a:t>
            </a:r>
            <a:endParaRPr lang="en-US" altLang="zh-CN" sz="1050" dirty="0">
              <a:latin typeface="Arial" panose="020B0604020202020204" pitchFamily="34" charset="0"/>
              <a:ea typeface="微软雅黑" panose="020B0503020204020204" pitchFamily="34" charset="-122"/>
              <a:cs typeface="Arial" panose="020B0604020202020204" pitchFamily="34" charset="0"/>
            </a:endParaRPr>
          </a:p>
        </p:txBody>
      </p:sp>
      <p:pic>
        <p:nvPicPr>
          <p:cNvPr id="30" name="Picture 29">
            <a:extLst>
              <a:ext uri="{FF2B5EF4-FFF2-40B4-BE49-F238E27FC236}">
                <a16:creationId xmlns:a16="http://schemas.microsoft.com/office/drawing/2014/main" id="{E82ADD57-B38A-4C1E-D27A-872CF5FB8210}"/>
              </a:ext>
            </a:extLst>
          </p:cNvPr>
          <p:cNvPicPr>
            <a:picLocks noChangeAspect="1"/>
          </p:cNvPicPr>
          <p:nvPr/>
        </p:nvPicPr>
        <p:blipFill rotWithShape="1">
          <a:blip r:embed="rId4"/>
          <a:srcRect r="3811"/>
          <a:stretch/>
        </p:blipFill>
        <p:spPr>
          <a:xfrm>
            <a:off x="1882877" y="1847124"/>
            <a:ext cx="4605222" cy="326882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7627CB09-F13B-A84D-8B5A-5AE8C5CE82BD}"/>
              </a:ext>
            </a:extLst>
          </p:cNvPr>
          <p:cNvPicPr>
            <a:picLocks noChangeAspect="1"/>
          </p:cNvPicPr>
          <p:nvPr/>
        </p:nvPicPr>
        <p:blipFill>
          <a:blip r:embed="rId5"/>
          <a:stretch>
            <a:fillRect/>
          </a:stretch>
        </p:blipFill>
        <p:spPr>
          <a:xfrm>
            <a:off x="1882876" y="5279512"/>
            <a:ext cx="4605223" cy="76568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895A0A3D-D1AE-3B18-7AD0-E663597A3BE1}"/>
              </a:ext>
            </a:extLst>
          </p:cNvPr>
          <p:cNvSpPr txBox="1"/>
          <p:nvPr/>
        </p:nvSpPr>
        <p:spPr>
          <a:xfrm>
            <a:off x="1690255" y="1269299"/>
            <a:ext cx="5763490" cy="338554"/>
          </a:xfrm>
          <a:prstGeom prst="rect">
            <a:avLst/>
          </a:prstGeom>
          <a:noFill/>
        </p:spPr>
        <p:txBody>
          <a:bodyPr wrap="square" rtlCol="0">
            <a:spAutoFit/>
          </a:bodyPr>
          <a:lstStyle>
            <a:defPPr>
              <a:defRPr lang="en-US"/>
            </a:defPPr>
            <a:lvl1pPr algn="ctr"/>
          </a:lstStyle>
          <a:p>
            <a:r>
              <a:rPr lang="en-US" sz="1600" dirty="0">
                <a:latin typeface="Arial" panose="020B0604020202020204" pitchFamily="34" charset="0"/>
                <a:cs typeface="Arial" panose="020B0604020202020204" pitchFamily="34" charset="0"/>
              </a:rPr>
              <a:t>Importing, Merging, and Exporting Climate Data in Python</a:t>
            </a:r>
          </a:p>
        </p:txBody>
      </p:sp>
    </p:spTree>
    <p:extLst>
      <p:ext uri="{BB962C8B-B14F-4D97-AF65-F5344CB8AC3E}">
        <p14:creationId xmlns:p14="http://schemas.microsoft.com/office/powerpoint/2010/main" val="20241372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1106</TotalTime>
  <Words>2731</Words>
  <Application>Microsoft Office PowerPoint</Application>
  <PresentationFormat>On-screen Show (4:3)</PresentationFormat>
  <Paragraphs>295</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微软雅黑</vt:lpstr>
      <vt:lpstr>Arial</vt:lpstr>
      <vt:lpstr>Calibri</vt:lpstr>
      <vt:lpstr>Garamond</vt:lpstr>
      <vt:lpstr>Helvetica Neue</vt:lpstr>
      <vt:lpstr>Organic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Marisely Urdaneta</dc:creator>
  <cp:lastModifiedBy>Marisely Urdaneta</cp:lastModifiedBy>
  <cp:revision>13</cp:revision>
  <cp:lastPrinted>2022-11-10T02:47:42Z</cp:lastPrinted>
  <dcterms:created xsi:type="dcterms:W3CDTF">2022-10-31T22:13:39Z</dcterms:created>
  <dcterms:modified xsi:type="dcterms:W3CDTF">2022-11-10T03:33:04Z</dcterms:modified>
</cp:coreProperties>
</file>